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6" r:id="rId8"/>
    <p:sldId id="261" r:id="rId9"/>
    <p:sldId id="265" r:id="rId10"/>
    <p:sldId id="264" r:id="rId11"/>
    <p:sldId id="267"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143" autoAdjust="0"/>
  </p:normalViewPr>
  <p:slideViewPr>
    <p:cSldViewPr>
      <p:cViewPr varScale="1">
        <p:scale>
          <a:sx n="105" d="100"/>
          <a:sy n="105" d="100"/>
        </p:scale>
        <p:origin x="-171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3A3D0BE-FC8E-484B-BD81-70616D04C863}"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46621-2201-48B6-88B7-19F4440D7996}" type="slidenum">
              <a:rPr lang="en-GB" smtClean="0"/>
              <a:t>‹#›</a:t>
            </a:fld>
            <a:endParaRPr lang="en-GB"/>
          </a:p>
        </p:txBody>
      </p:sp>
    </p:spTree>
    <p:extLst>
      <p:ext uri="{BB962C8B-B14F-4D97-AF65-F5344CB8AC3E}">
        <p14:creationId xmlns:p14="http://schemas.microsoft.com/office/powerpoint/2010/main" val="112796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A3D0BE-FC8E-484B-BD81-70616D04C863}"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46621-2201-48B6-88B7-19F4440D7996}" type="slidenum">
              <a:rPr lang="en-GB" smtClean="0"/>
              <a:t>‹#›</a:t>
            </a:fld>
            <a:endParaRPr lang="en-GB"/>
          </a:p>
        </p:txBody>
      </p:sp>
    </p:spTree>
    <p:extLst>
      <p:ext uri="{BB962C8B-B14F-4D97-AF65-F5344CB8AC3E}">
        <p14:creationId xmlns:p14="http://schemas.microsoft.com/office/powerpoint/2010/main" val="83449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A3D0BE-FC8E-484B-BD81-70616D04C863}"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46621-2201-48B6-88B7-19F4440D7996}" type="slidenum">
              <a:rPr lang="en-GB" smtClean="0"/>
              <a:t>‹#›</a:t>
            </a:fld>
            <a:endParaRPr lang="en-GB"/>
          </a:p>
        </p:txBody>
      </p:sp>
    </p:spTree>
    <p:extLst>
      <p:ext uri="{BB962C8B-B14F-4D97-AF65-F5344CB8AC3E}">
        <p14:creationId xmlns:p14="http://schemas.microsoft.com/office/powerpoint/2010/main" val="2359011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3A3D0BE-FC8E-484B-BD81-70616D04C863}"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46621-2201-48B6-88B7-19F4440D7996}" type="slidenum">
              <a:rPr lang="en-GB" smtClean="0"/>
              <a:t>‹#›</a:t>
            </a:fld>
            <a:endParaRPr lang="en-GB"/>
          </a:p>
        </p:txBody>
      </p:sp>
    </p:spTree>
    <p:extLst>
      <p:ext uri="{BB962C8B-B14F-4D97-AF65-F5344CB8AC3E}">
        <p14:creationId xmlns:p14="http://schemas.microsoft.com/office/powerpoint/2010/main" val="2251824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A3D0BE-FC8E-484B-BD81-70616D04C863}" type="datetimeFigureOut">
              <a:rPr lang="en-GB" smtClean="0"/>
              <a:t>17/07/2019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A46621-2201-48B6-88B7-19F4440D7996}" type="slidenum">
              <a:rPr lang="en-GB" smtClean="0"/>
              <a:t>‹#›</a:t>
            </a:fld>
            <a:endParaRPr lang="en-GB"/>
          </a:p>
        </p:txBody>
      </p:sp>
    </p:spTree>
    <p:extLst>
      <p:ext uri="{BB962C8B-B14F-4D97-AF65-F5344CB8AC3E}">
        <p14:creationId xmlns:p14="http://schemas.microsoft.com/office/powerpoint/2010/main" val="1774046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3A3D0BE-FC8E-484B-BD81-70616D04C863}" type="datetimeFigureOut">
              <a:rPr lang="en-GB" smtClean="0"/>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A46621-2201-48B6-88B7-19F4440D7996}" type="slidenum">
              <a:rPr lang="en-GB" smtClean="0"/>
              <a:t>‹#›</a:t>
            </a:fld>
            <a:endParaRPr lang="en-GB"/>
          </a:p>
        </p:txBody>
      </p:sp>
    </p:spTree>
    <p:extLst>
      <p:ext uri="{BB962C8B-B14F-4D97-AF65-F5344CB8AC3E}">
        <p14:creationId xmlns:p14="http://schemas.microsoft.com/office/powerpoint/2010/main" val="1033875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3A3D0BE-FC8E-484B-BD81-70616D04C863}" type="datetimeFigureOut">
              <a:rPr lang="en-GB" smtClean="0"/>
              <a:t>17/07/2019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4A46621-2201-48B6-88B7-19F4440D7996}" type="slidenum">
              <a:rPr lang="en-GB" smtClean="0"/>
              <a:t>‹#›</a:t>
            </a:fld>
            <a:endParaRPr lang="en-GB"/>
          </a:p>
        </p:txBody>
      </p:sp>
    </p:spTree>
    <p:extLst>
      <p:ext uri="{BB962C8B-B14F-4D97-AF65-F5344CB8AC3E}">
        <p14:creationId xmlns:p14="http://schemas.microsoft.com/office/powerpoint/2010/main" val="2123238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3A3D0BE-FC8E-484B-BD81-70616D04C863}" type="datetimeFigureOut">
              <a:rPr lang="en-GB" smtClean="0"/>
              <a:t>17/07/2019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4A46621-2201-48B6-88B7-19F4440D7996}" type="slidenum">
              <a:rPr lang="en-GB" smtClean="0"/>
              <a:t>‹#›</a:t>
            </a:fld>
            <a:endParaRPr lang="en-GB"/>
          </a:p>
        </p:txBody>
      </p:sp>
    </p:spTree>
    <p:extLst>
      <p:ext uri="{BB962C8B-B14F-4D97-AF65-F5344CB8AC3E}">
        <p14:creationId xmlns:p14="http://schemas.microsoft.com/office/powerpoint/2010/main" val="1080308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3D0BE-FC8E-484B-BD81-70616D04C863}" type="datetimeFigureOut">
              <a:rPr lang="en-GB" smtClean="0"/>
              <a:t>17/07/2019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4A46621-2201-48B6-88B7-19F4440D7996}" type="slidenum">
              <a:rPr lang="en-GB" smtClean="0"/>
              <a:t>‹#›</a:t>
            </a:fld>
            <a:endParaRPr lang="en-GB"/>
          </a:p>
        </p:txBody>
      </p:sp>
    </p:spTree>
    <p:extLst>
      <p:ext uri="{BB962C8B-B14F-4D97-AF65-F5344CB8AC3E}">
        <p14:creationId xmlns:p14="http://schemas.microsoft.com/office/powerpoint/2010/main" val="4090471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3D0BE-FC8E-484B-BD81-70616D04C863}" type="datetimeFigureOut">
              <a:rPr lang="en-GB" smtClean="0"/>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A46621-2201-48B6-88B7-19F4440D7996}" type="slidenum">
              <a:rPr lang="en-GB" smtClean="0"/>
              <a:t>‹#›</a:t>
            </a:fld>
            <a:endParaRPr lang="en-GB"/>
          </a:p>
        </p:txBody>
      </p:sp>
    </p:spTree>
    <p:extLst>
      <p:ext uri="{BB962C8B-B14F-4D97-AF65-F5344CB8AC3E}">
        <p14:creationId xmlns:p14="http://schemas.microsoft.com/office/powerpoint/2010/main" val="843682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3D0BE-FC8E-484B-BD81-70616D04C863}" type="datetimeFigureOut">
              <a:rPr lang="en-GB" smtClean="0"/>
              <a:t>17/07/2019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4A46621-2201-48B6-88B7-19F4440D7996}" type="slidenum">
              <a:rPr lang="en-GB" smtClean="0"/>
              <a:t>‹#›</a:t>
            </a:fld>
            <a:endParaRPr lang="en-GB"/>
          </a:p>
        </p:txBody>
      </p:sp>
    </p:spTree>
    <p:extLst>
      <p:ext uri="{BB962C8B-B14F-4D97-AF65-F5344CB8AC3E}">
        <p14:creationId xmlns:p14="http://schemas.microsoft.com/office/powerpoint/2010/main" val="1118721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3D0BE-FC8E-484B-BD81-70616D04C863}" type="datetimeFigureOut">
              <a:rPr lang="en-GB" smtClean="0"/>
              <a:t>17/07/2019</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46621-2201-48B6-88B7-19F4440D7996}" type="slidenum">
              <a:rPr lang="en-GB" smtClean="0"/>
              <a:t>‹#›</a:t>
            </a:fld>
            <a:endParaRPr lang="en-GB"/>
          </a:p>
        </p:txBody>
      </p:sp>
    </p:spTree>
    <p:extLst>
      <p:ext uri="{BB962C8B-B14F-4D97-AF65-F5344CB8AC3E}">
        <p14:creationId xmlns:p14="http://schemas.microsoft.com/office/powerpoint/2010/main" val="394513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arenthub.co.uk/"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parentpay.com/" TargetMode="External"/><Relationship Id="rId2" Type="http://schemas.openxmlformats.org/officeDocument/2006/relationships/hyperlink" Target="https://eforms.lbbd.gov.uk/article/2046" TargetMode="External"/><Relationship Id="rId1" Type="http://schemas.openxmlformats.org/officeDocument/2006/relationships/slideLayout" Target="../slideLayouts/slideLayout7.xml"/><Relationship Id="rId5" Type="http://schemas.openxmlformats.org/officeDocument/2006/relationships/hyperlink" Target="http://www.nhs.uk/Change4Life/Pages/healthy-lunchbox-picnic.aspx" TargetMode="External"/><Relationship Id="rId4" Type="http://schemas.openxmlformats.org/officeDocument/2006/relationships/hyperlink" Target="http://www.huntershallprimary.org.uk/school-menu/124.html"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huntershallprimary.org.uk/uniform/86.html" TargetMode="External"/><Relationship Id="rId1" Type="http://schemas.openxmlformats.org/officeDocument/2006/relationships/slideLayout" Target="../slideLayouts/slideLayout1.xml"/><Relationship Id="rId6" Type="http://schemas.openxmlformats.org/officeDocument/2006/relationships/hyperlink" Target="https://www.schooluniformdirect.org.uk/schools/product-category/schools-and-clubs/hunters-hall-primary/?orderby=price" TargetMode="Externa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hyperlink" Target="http://www.bbc.co.uk/schools/scienceclips/" TargetMode="External"/><Relationship Id="rId3" Type="http://schemas.openxmlformats.org/officeDocument/2006/relationships/hyperlink" Target="http://www.crickweb.co.uk" TargetMode="External"/><Relationship Id="rId7" Type="http://schemas.openxmlformats.org/officeDocument/2006/relationships/hyperlink" Target="http://www.sciencemuseum.org.uk/" TargetMode="External"/><Relationship Id="rId2" Type="http://schemas.openxmlformats.org/officeDocument/2006/relationships/hyperlink" Target="http://www.woodlands-junior.kent.sch.uk/interactive/literacy.html#syn" TargetMode="External"/><Relationship Id="rId1" Type="http://schemas.openxmlformats.org/officeDocument/2006/relationships/slideLayout" Target="../slideLayouts/slideLayout7.xml"/><Relationship Id="rId6" Type="http://schemas.openxmlformats.org/officeDocument/2006/relationships/hyperlink" Target="http://www.mymaths.co.uk/" TargetMode="External"/><Relationship Id="rId5" Type="http://schemas.openxmlformats.org/officeDocument/2006/relationships/hyperlink" Target="http://www.tes.iboard.co.uk/player/index.htm" TargetMode="External"/><Relationship Id="rId4" Type="http://schemas.openxmlformats.org/officeDocument/2006/relationships/hyperlink" Target="http://www.woodlands-junior.kent.sch.uk/math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t>Transition Meeting</a:t>
            </a:r>
            <a:endParaRPr lang="en-GB" b="1" u="sng" dirty="0"/>
          </a:p>
        </p:txBody>
      </p:sp>
      <p:sp>
        <p:nvSpPr>
          <p:cNvPr id="3" name="Subtitle 2"/>
          <p:cNvSpPr>
            <a:spLocks noGrp="1"/>
          </p:cNvSpPr>
          <p:nvPr>
            <p:ph type="subTitle" idx="1"/>
          </p:nvPr>
        </p:nvSpPr>
        <p:spPr>
          <a:xfrm>
            <a:off x="339924" y="4109137"/>
            <a:ext cx="8784976" cy="1415008"/>
          </a:xfrm>
        </p:spPr>
        <p:txBody>
          <a:bodyPr>
            <a:normAutofit fontScale="70000" lnSpcReduction="20000"/>
          </a:bodyPr>
          <a:lstStyle/>
          <a:p>
            <a:r>
              <a:rPr lang="en-GB" b="1" u="sng" dirty="0" smtClean="0"/>
              <a:t>Workshop facilitators</a:t>
            </a:r>
          </a:p>
          <a:p>
            <a:r>
              <a:rPr lang="en-GB" dirty="0" smtClean="0"/>
              <a:t>Miss Kaur– Year Group Leader</a:t>
            </a:r>
          </a:p>
          <a:p>
            <a:r>
              <a:rPr lang="en-GB" dirty="0" smtClean="0"/>
              <a:t> Miss Gurry – Year Group Leader</a:t>
            </a:r>
          </a:p>
          <a:p>
            <a:r>
              <a:rPr lang="en-GB" dirty="0" smtClean="0"/>
              <a:t>Mr Kaitell – Deputy Headteacher</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88641"/>
            <a:ext cx="1905000" cy="1933575"/>
          </a:xfrm>
          <a:prstGeom prst="rect">
            <a:avLst/>
          </a:prstGeom>
        </p:spPr>
      </p:pic>
      <p:sp>
        <p:nvSpPr>
          <p:cNvPr id="5" name="Subtitle 2"/>
          <p:cNvSpPr txBox="1">
            <a:spLocks/>
          </p:cNvSpPr>
          <p:nvPr/>
        </p:nvSpPr>
        <p:spPr>
          <a:xfrm>
            <a:off x="403920" y="3429000"/>
            <a:ext cx="8784976" cy="141500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800" dirty="0" smtClean="0"/>
              <a:t>Please sign the register and complete an evaluation at the end.</a:t>
            </a:r>
          </a:p>
          <a:p>
            <a:endParaRPr lang="en-GB" dirty="0"/>
          </a:p>
        </p:txBody>
      </p:sp>
    </p:spTree>
    <p:extLst>
      <p:ext uri="{BB962C8B-B14F-4D97-AF65-F5344CB8AC3E}">
        <p14:creationId xmlns:p14="http://schemas.microsoft.com/office/powerpoint/2010/main" val="2927077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555" y="5181"/>
            <a:ext cx="4752528" cy="687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7033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3212976"/>
            <a:ext cx="7772400" cy="1470025"/>
          </a:xfrm>
        </p:spPr>
        <p:txBody>
          <a:bodyPr>
            <a:normAutofit fontScale="90000"/>
          </a:bodyPr>
          <a:lstStyle/>
          <a:p>
            <a:r>
              <a:rPr lang="en-GB" sz="3600" b="1" dirty="0" smtClean="0"/>
              <a:t>There are several ways for you and the school to communicate with one another.</a:t>
            </a:r>
            <a:br>
              <a:rPr lang="en-GB" sz="3600" b="1" dirty="0" smtClean="0"/>
            </a:br>
            <a:r>
              <a:rPr lang="en-GB" sz="3600" dirty="0"/>
              <a:t>S</a:t>
            </a:r>
            <a:r>
              <a:rPr lang="en-GB" sz="3600" dirty="0" smtClean="0"/>
              <a:t>peaking with a member of staff at the start of the day</a:t>
            </a:r>
            <a:br>
              <a:rPr lang="en-GB" sz="3600" dirty="0" smtClean="0"/>
            </a:br>
            <a:r>
              <a:rPr lang="en-GB" sz="3600" dirty="0" smtClean="0"/>
              <a:t>End of day collection</a:t>
            </a:r>
            <a:br>
              <a:rPr lang="en-GB" sz="3600" dirty="0" smtClean="0"/>
            </a:br>
            <a:r>
              <a:rPr lang="en-GB" sz="3600" dirty="0" smtClean="0"/>
              <a:t>Sending a note </a:t>
            </a:r>
            <a:br>
              <a:rPr lang="en-GB" sz="3600" dirty="0" smtClean="0"/>
            </a:br>
            <a:r>
              <a:rPr lang="en-GB" sz="3600" dirty="0" smtClean="0"/>
              <a:t>Parent/Carer Evenings</a:t>
            </a:r>
            <a:br>
              <a:rPr lang="en-GB" sz="3600" dirty="0" smtClean="0"/>
            </a:br>
            <a:r>
              <a:rPr lang="en-GB" sz="3600" dirty="0" smtClean="0"/>
              <a:t>Snippets Newsletter</a:t>
            </a:r>
            <a:br>
              <a:rPr lang="en-GB" sz="3600" dirty="0" smtClean="0"/>
            </a:br>
            <a:r>
              <a:rPr lang="en-GB" sz="3600" dirty="0" smtClean="0"/>
              <a:t>Reading </a:t>
            </a:r>
            <a:r>
              <a:rPr lang="en-GB" sz="3600" dirty="0" smtClean="0"/>
              <a:t>Record/Log</a:t>
            </a:r>
            <a:r>
              <a:rPr lang="en-GB" sz="3600" dirty="0" smtClean="0"/>
              <a:t/>
            </a:r>
            <a:br>
              <a:rPr lang="en-GB" sz="3600" dirty="0" smtClean="0"/>
            </a:br>
            <a:r>
              <a:rPr lang="en-GB" sz="3600" dirty="0" smtClean="0"/>
              <a:t>Curriculum Newsletter</a:t>
            </a:r>
            <a:br>
              <a:rPr lang="en-GB" sz="3600" dirty="0" smtClean="0"/>
            </a:br>
            <a:r>
              <a:rPr lang="en-GB" sz="3600" dirty="0" smtClean="0"/>
              <a:t>Website/ Twitter </a:t>
            </a:r>
            <a:br>
              <a:rPr lang="en-GB" sz="3600" dirty="0" smtClean="0"/>
            </a:br>
            <a:r>
              <a:rPr lang="en-GB" sz="3600" dirty="0" err="1" smtClean="0"/>
              <a:t>Parenthub</a:t>
            </a:r>
            <a:r>
              <a:rPr lang="en-GB" dirty="0" smtClean="0"/>
              <a:t/>
            </a:r>
            <a:br>
              <a:rPr lang="en-GB" dirty="0" smtClean="0"/>
            </a:br>
            <a:endParaRPr lang="en-GB" dirty="0"/>
          </a:p>
        </p:txBody>
      </p:sp>
    </p:spTree>
    <p:extLst>
      <p:ext uri="{BB962C8B-B14F-4D97-AF65-F5344CB8AC3E}">
        <p14:creationId xmlns:p14="http://schemas.microsoft.com/office/powerpoint/2010/main" val="1042313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
            <a:ext cx="7776863" cy="6889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4315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Purpose of the meeting</a:t>
            </a:r>
            <a:endParaRPr lang="en-GB" dirty="0"/>
          </a:p>
        </p:txBody>
      </p:sp>
      <p:sp>
        <p:nvSpPr>
          <p:cNvPr id="3" name="Subtitle 2"/>
          <p:cNvSpPr>
            <a:spLocks noGrp="1"/>
          </p:cNvSpPr>
          <p:nvPr>
            <p:ph type="subTitle" idx="1"/>
          </p:nvPr>
        </p:nvSpPr>
        <p:spPr/>
        <p:txBody>
          <a:bodyPr>
            <a:normAutofit fontScale="92500" lnSpcReduction="20000"/>
          </a:bodyPr>
          <a:lstStyle/>
          <a:p>
            <a:r>
              <a:rPr lang="en-GB" dirty="0" smtClean="0"/>
              <a:t>To make you aware of any changes/ differences between KS1 and KS2</a:t>
            </a:r>
          </a:p>
          <a:p>
            <a:r>
              <a:rPr lang="en-GB" dirty="0" smtClean="0"/>
              <a:t>To give you the opportunity to ask any questions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88641"/>
            <a:ext cx="1905000" cy="1933575"/>
          </a:xfrm>
          <a:prstGeom prst="rect">
            <a:avLst/>
          </a:prstGeom>
        </p:spPr>
      </p:pic>
    </p:spTree>
    <p:extLst>
      <p:ext uri="{BB962C8B-B14F-4D97-AF65-F5344CB8AC3E}">
        <p14:creationId xmlns:p14="http://schemas.microsoft.com/office/powerpoint/2010/main" val="2365251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896" y="2204865"/>
            <a:ext cx="6334472" cy="1470025"/>
          </a:xfrm>
        </p:spPr>
        <p:txBody>
          <a:bodyPr/>
          <a:lstStyle/>
          <a:p>
            <a:r>
              <a:rPr lang="en-GB" dirty="0" smtClean="0"/>
              <a:t>New Year Three Classes for 2019-2020</a:t>
            </a:r>
            <a:endParaRPr lang="en-GB" dirty="0"/>
          </a:p>
        </p:txBody>
      </p:sp>
      <p:sp>
        <p:nvSpPr>
          <p:cNvPr id="3" name="Subtitle 2"/>
          <p:cNvSpPr>
            <a:spLocks noGrp="1"/>
          </p:cNvSpPr>
          <p:nvPr>
            <p:ph type="subTitle" idx="1"/>
          </p:nvPr>
        </p:nvSpPr>
        <p:spPr>
          <a:xfrm>
            <a:off x="1371600" y="3645024"/>
            <a:ext cx="6400800" cy="1752600"/>
          </a:xfrm>
        </p:spPr>
        <p:txBody>
          <a:bodyPr>
            <a:noAutofit/>
          </a:bodyPr>
          <a:lstStyle/>
          <a:p>
            <a:r>
              <a:rPr lang="en-GB" sz="2400" dirty="0" smtClean="0"/>
              <a:t>Classes will be mixed as the children move into Key Stage Two.</a:t>
            </a:r>
          </a:p>
          <a:p>
            <a:r>
              <a:rPr lang="en-GB" sz="2400" dirty="0" smtClean="0"/>
              <a:t>The teachers will be:</a:t>
            </a:r>
          </a:p>
          <a:p>
            <a:r>
              <a:rPr lang="en-GB" sz="2400" dirty="0" smtClean="0"/>
              <a:t>Miss Gurry</a:t>
            </a:r>
          </a:p>
          <a:p>
            <a:r>
              <a:rPr lang="en-GB" sz="2400" dirty="0" smtClean="0"/>
              <a:t>Miss Ryan</a:t>
            </a:r>
          </a:p>
          <a:p>
            <a:r>
              <a:rPr lang="en-GB" sz="2400" dirty="0" smtClean="0"/>
              <a:t>Mrs Dias</a:t>
            </a:r>
          </a:p>
          <a:p>
            <a:r>
              <a:rPr lang="en-GB" sz="2400" dirty="0" smtClean="0"/>
              <a:t>Teaching &amp; Learning Support Staff: Miss Betts</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88641"/>
            <a:ext cx="1905000" cy="1933575"/>
          </a:xfrm>
          <a:prstGeom prst="rect">
            <a:avLst/>
          </a:prstGeom>
        </p:spPr>
      </p:pic>
    </p:spTree>
    <p:extLst>
      <p:ext uri="{BB962C8B-B14F-4D97-AF65-F5344CB8AC3E}">
        <p14:creationId xmlns:p14="http://schemas.microsoft.com/office/powerpoint/2010/main" val="84084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Transition</a:t>
            </a:r>
            <a:endParaRPr lang="en-GB" dirty="0"/>
          </a:p>
        </p:txBody>
      </p:sp>
      <p:sp>
        <p:nvSpPr>
          <p:cNvPr id="3" name="Subtitle 2"/>
          <p:cNvSpPr>
            <a:spLocks noGrp="1"/>
          </p:cNvSpPr>
          <p:nvPr>
            <p:ph type="subTitle" idx="1"/>
          </p:nvPr>
        </p:nvSpPr>
        <p:spPr>
          <a:xfrm>
            <a:off x="251520" y="3429000"/>
            <a:ext cx="8640960" cy="1752600"/>
          </a:xfrm>
        </p:spPr>
        <p:txBody>
          <a:bodyPr>
            <a:noAutofit/>
          </a:bodyPr>
          <a:lstStyle/>
          <a:p>
            <a:r>
              <a:rPr lang="en-GB" sz="2400" dirty="0" smtClean="0"/>
              <a:t>Children will have the opportunity to:</a:t>
            </a:r>
          </a:p>
          <a:p>
            <a:pPr marL="342900" indent="-342900">
              <a:buBlip>
                <a:blip r:embed="rId2"/>
              </a:buBlip>
            </a:pPr>
            <a:r>
              <a:rPr lang="en-GB" sz="2400" dirty="0"/>
              <a:t>m</a:t>
            </a:r>
            <a:r>
              <a:rPr lang="en-GB" sz="2400" dirty="0" smtClean="0"/>
              <a:t>eet their new teacher on Monday 22</a:t>
            </a:r>
            <a:r>
              <a:rPr lang="en-GB" sz="2400" baseline="30000" dirty="0" smtClean="0"/>
              <a:t>nd</a:t>
            </a:r>
            <a:r>
              <a:rPr lang="en-GB" sz="2400" dirty="0" smtClean="0"/>
              <a:t> July </a:t>
            </a:r>
          </a:p>
          <a:p>
            <a:pPr marL="342900" indent="-342900">
              <a:buBlip>
                <a:blip r:embed="rId2"/>
              </a:buBlip>
            </a:pPr>
            <a:r>
              <a:rPr lang="en-GB" sz="2400" dirty="0" smtClean="0"/>
              <a:t>have the chance to be in the two Key Stage Two playgrounds</a:t>
            </a:r>
          </a:p>
          <a:p>
            <a:pPr marL="342900" indent="-342900">
              <a:buBlip>
                <a:blip r:embed="rId2"/>
              </a:buBlip>
            </a:pPr>
            <a:r>
              <a:rPr lang="en-GB" sz="2400" dirty="0" smtClean="0"/>
              <a:t>be taken to locate the Key Stage Two toilets</a:t>
            </a:r>
          </a:p>
          <a:p>
            <a:pPr marL="342900" indent="-342900">
              <a:buBlip>
                <a:blip r:embed="rId2"/>
              </a:buBlip>
            </a:pPr>
            <a:r>
              <a:rPr lang="en-GB" sz="2400" dirty="0" smtClean="0"/>
              <a:t>be taken to the Upper School Hall where they will have indoor PE and assemblies</a:t>
            </a:r>
          </a:p>
          <a:p>
            <a:pPr marL="342900" indent="-342900">
              <a:buBlip>
                <a:blip r:embed="rId2"/>
              </a:buBlip>
            </a:pPr>
            <a:r>
              <a:rPr lang="en-GB" sz="2400" dirty="0" smtClean="0"/>
              <a:t>be taken into the Key Stage Two side of the Dining Hall </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188641"/>
            <a:ext cx="1905000" cy="1933575"/>
          </a:xfrm>
          <a:prstGeom prst="rect">
            <a:avLst/>
          </a:prstGeom>
        </p:spPr>
      </p:pic>
    </p:spTree>
    <p:extLst>
      <p:ext uri="{BB962C8B-B14F-4D97-AF65-F5344CB8AC3E}">
        <p14:creationId xmlns:p14="http://schemas.microsoft.com/office/powerpoint/2010/main" val="2102479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9792" y="2130426"/>
            <a:ext cx="4104456" cy="1470025"/>
          </a:xfrm>
        </p:spPr>
        <p:txBody>
          <a:bodyPr/>
          <a:lstStyle/>
          <a:p>
            <a:r>
              <a:rPr lang="en-GB" u="sng" dirty="0" smtClean="0"/>
              <a:t>Main Differences</a:t>
            </a:r>
            <a:endParaRPr lang="en-GB" u="sng" dirty="0"/>
          </a:p>
        </p:txBody>
      </p:sp>
      <p:sp>
        <p:nvSpPr>
          <p:cNvPr id="3" name="Subtitle 2"/>
          <p:cNvSpPr>
            <a:spLocks noGrp="1"/>
          </p:cNvSpPr>
          <p:nvPr>
            <p:ph type="subTitle" idx="1"/>
          </p:nvPr>
        </p:nvSpPr>
        <p:spPr>
          <a:xfrm>
            <a:off x="539552" y="548680"/>
            <a:ext cx="2520280" cy="1368152"/>
          </a:xfrm>
          <a:ln>
            <a:solidFill>
              <a:schemeClr val="tx1"/>
            </a:solidFill>
          </a:ln>
        </p:spPr>
        <p:txBody>
          <a:bodyPr>
            <a:normAutofit fontScale="47500" lnSpcReduction="20000"/>
          </a:bodyPr>
          <a:lstStyle/>
          <a:p>
            <a:r>
              <a:rPr lang="en-GB" dirty="0" smtClean="0"/>
              <a:t>Timings</a:t>
            </a:r>
          </a:p>
          <a:p>
            <a:r>
              <a:rPr lang="en-GB" dirty="0" smtClean="0"/>
              <a:t>8:40 doors open</a:t>
            </a:r>
          </a:p>
          <a:p>
            <a:r>
              <a:rPr lang="en-GB" dirty="0" smtClean="0"/>
              <a:t>11:00 Break-time</a:t>
            </a:r>
          </a:p>
          <a:p>
            <a:r>
              <a:rPr lang="en-GB" dirty="0" smtClean="0"/>
              <a:t>12:30 Lunch</a:t>
            </a:r>
          </a:p>
          <a:p>
            <a:r>
              <a:rPr lang="en-GB" dirty="0" smtClean="0"/>
              <a:t>15:10 Home-time</a:t>
            </a:r>
            <a:endParaRPr lang="en-GB" dirty="0"/>
          </a:p>
        </p:txBody>
      </p:sp>
      <p:sp>
        <p:nvSpPr>
          <p:cNvPr id="4" name="Subtitle 2"/>
          <p:cNvSpPr txBox="1">
            <a:spLocks/>
          </p:cNvSpPr>
          <p:nvPr/>
        </p:nvSpPr>
        <p:spPr>
          <a:xfrm>
            <a:off x="6437297" y="483820"/>
            <a:ext cx="2520280" cy="1368152"/>
          </a:xfrm>
          <a:prstGeom prst="rect">
            <a:avLst/>
          </a:prstGeom>
          <a:ln>
            <a:solidFill>
              <a:schemeClr val="tx1"/>
            </a:solidFill>
          </a:ln>
        </p:spPr>
        <p:txBody>
          <a:bodyPr vert="horz" lIns="91440" tIns="45720" rIns="91440" bIns="45720" rtlCol="0">
            <a:normAutofit fontScale="4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Fruit</a:t>
            </a:r>
          </a:p>
          <a:p>
            <a:r>
              <a:rPr lang="en-GB" dirty="0" smtClean="0"/>
              <a:t>No free fruit provided like in KS1. You can send in fruit with your child so that they can eat it at break-time</a:t>
            </a:r>
            <a:endParaRPr lang="en-GB" dirty="0"/>
          </a:p>
        </p:txBody>
      </p:sp>
      <p:sp>
        <p:nvSpPr>
          <p:cNvPr id="5" name="Subtitle 2"/>
          <p:cNvSpPr txBox="1">
            <a:spLocks/>
          </p:cNvSpPr>
          <p:nvPr/>
        </p:nvSpPr>
        <p:spPr>
          <a:xfrm>
            <a:off x="6840749" y="2636912"/>
            <a:ext cx="2055671" cy="1368152"/>
          </a:xfrm>
          <a:prstGeom prst="rect">
            <a:avLst/>
          </a:prstGeom>
          <a:ln>
            <a:solidFill>
              <a:schemeClr val="tx1"/>
            </a:solidFill>
          </a:ln>
        </p:spPr>
        <p:txBody>
          <a:bodyPr vert="horz" lIns="91440" tIns="45720" rIns="91440" bIns="45720" rtlCol="0">
            <a:normAutofit fontScale="6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Continue to be independent when changing their reading book</a:t>
            </a:r>
            <a:endParaRPr lang="en-GB" dirty="0"/>
          </a:p>
        </p:txBody>
      </p:sp>
      <p:sp>
        <p:nvSpPr>
          <p:cNvPr id="6" name="Subtitle 2"/>
          <p:cNvSpPr txBox="1">
            <a:spLocks/>
          </p:cNvSpPr>
          <p:nvPr/>
        </p:nvSpPr>
        <p:spPr>
          <a:xfrm>
            <a:off x="179512" y="5229200"/>
            <a:ext cx="2520280" cy="1368152"/>
          </a:xfrm>
          <a:prstGeom prst="rect">
            <a:avLst/>
          </a:prstGeom>
          <a:ln>
            <a:solidFill>
              <a:schemeClr val="tx1"/>
            </a:solidFill>
          </a:ln>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Collection at the end of the day in KS2 Pagoda Playground</a:t>
            </a:r>
            <a:endParaRPr lang="en-GB" dirty="0"/>
          </a:p>
        </p:txBody>
      </p:sp>
      <p:sp>
        <p:nvSpPr>
          <p:cNvPr id="7" name="Subtitle 2"/>
          <p:cNvSpPr txBox="1">
            <a:spLocks/>
          </p:cNvSpPr>
          <p:nvPr/>
        </p:nvSpPr>
        <p:spPr>
          <a:xfrm>
            <a:off x="3419872" y="647565"/>
            <a:ext cx="2520280" cy="1368152"/>
          </a:xfrm>
          <a:prstGeom prst="rect">
            <a:avLst/>
          </a:prstGeom>
          <a:ln>
            <a:solidFill>
              <a:schemeClr val="tx1"/>
            </a:solidFill>
          </a:ln>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Water Bottles</a:t>
            </a:r>
          </a:p>
          <a:p>
            <a:r>
              <a:rPr lang="en-GB" dirty="0" smtClean="0"/>
              <a:t>Provide your child with a water bottle that has their name on it</a:t>
            </a:r>
            <a:endParaRPr lang="en-GB" dirty="0"/>
          </a:p>
        </p:txBody>
      </p:sp>
      <p:sp>
        <p:nvSpPr>
          <p:cNvPr id="9" name="Subtitle 2"/>
          <p:cNvSpPr txBox="1">
            <a:spLocks/>
          </p:cNvSpPr>
          <p:nvPr/>
        </p:nvSpPr>
        <p:spPr>
          <a:xfrm>
            <a:off x="3143680" y="3861049"/>
            <a:ext cx="2880320" cy="2160240"/>
          </a:xfrm>
          <a:prstGeom prst="rect">
            <a:avLst/>
          </a:prstGeom>
          <a:ln>
            <a:solidFill>
              <a:schemeClr val="tx1"/>
            </a:solidFill>
          </a:ln>
        </p:spPr>
        <p:txBody>
          <a:bodyPr vert="horz" lIns="91440" tIns="45720" rIns="91440" bIns="45720" rtlCol="0">
            <a:normAutofit fontScale="5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Lunch</a:t>
            </a:r>
          </a:p>
          <a:p>
            <a:r>
              <a:rPr lang="en-GB" dirty="0" smtClean="0"/>
              <a:t>No universal free school meal as it was in EYFS &amp; KS1. </a:t>
            </a:r>
          </a:p>
          <a:p>
            <a:r>
              <a:rPr lang="en-GB" dirty="0" err="1" smtClean="0"/>
              <a:t>Parentpay</a:t>
            </a:r>
            <a:r>
              <a:rPr lang="en-GB" dirty="0" smtClean="0"/>
              <a:t> accounts need to be credited with money for lunch unless entitled to Free School Meals. </a:t>
            </a:r>
          </a:p>
          <a:p>
            <a:r>
              <a:rPr lang="en-GB" dirty="0" smtClean="0"/>
              <a:t>(See next slide) </a:t>
            </a:r>
            <a:endParaRPr lang="en-GB" dirty="0"/>
          </a:p>
        </p:txBody>
      </p:sp>
      <p:sp>
        <p:nvSpPr>
          <p:cNvPr id="10" name="Subtitle 2"/>
          <p:cNvSpPr txBox="1">
            <a:spLocks/>
          </p:cNvSpPr>
          <p:nvPr/>
        </p:nvSpPr>
        <p:spPr>
          <a:xfrm>
            <a:off x="6660232" y="4725145"/>
            <a:ext cx="2267744" cy="2016224"/>
          </a:xfrm>
          <a:prstGeom prst="rect">
            <a:avLst/>
          </a:prstGeom>
          <a:ln>
            <a:solidFill>
              <a:schemeClr val="tx1"/>
            </a:solidFill>
          </a:ln>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Two playgrounds to choose from at break-time and lunch-time</a:t>
            </a:r>
            <a:endParaRPr lang="en-GB" dirty="0"/>
          </a:p>
        </p:txBody>
      </p:sp>
      <p:sp>
        <p:nvSpPr>
          <p:cNvPr id="11" name="Subtitle 2"/>
          <p:cNvSpPr txBox="1">
            <a:spLocks/>
          </p:cNvSpPr>
          <p:nvPr/>
        </p:nvSpPr>
        <p:spPr>
          <a:xfrm>
            <a:off x="94671" y="2015717"/>
            <a:ext cx="2520280" cy="1368152"/>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Homework tasks</a:t>
            </a:r>
            <a:endParaRPr lang="en-GB" dirty="0"/>
          </a:p>
        </p:txBody>
      </p:sp>
      <p:sp>
        <p:nvSpPr>
          <p:cNvPr id="12" name="Subtitle 2"/>
          <p:cNvSpPr txBox="1">
            <a:spLocks/>
          </p:cNvSpPr>
          <p:nvPr/>
        </p:nvSpPr>
        <p:spPr>
          <a:xfrm>
            <a:off x="247071" y="3717032"/>
            <a:ext cx="2520280" cy="1368152"/>
          </a:xfrm>
          <a:prstGeom prst="rect">
            <a:avLst/>
          </a:prstGeom>
          <a:ln>
            <a:solidFill>
              <a:schemeClr val="tx1"/>
            </a:solidFill>
          </a:ln>
        </p:spPr>
        <p:txBody>
          <a:bodyPr vert="horz" lIns="91440" tIns="45720" rIns="91440" bIns="45720" rtlCol="0">
            <a:normAutofit fontScale="925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smtClean="0"/>
              <a:t>Times-Tables</a:t>
            </a:r>
          </a:p>
          <a:p>
            <a:r>
              <a:rPr lang="en-GB" dirty="0" smtClean="0"/>
              <a:t>x2, 5, 10, 3, 4 &amp; 8</a:t>
            </a:r>
            <a:endParaRPr lang="en-GB" dirty="0"/>
          </a:p>
        </p:txBody>
      </p:sp>
    </p:spTree>
    <p:extLst>
      <p:ext uri="{BB962C8B-B14F-4D97-AF65-F5344CB8AC3E}">
        <p14:creationId xmlns:p14="http://schemas.microsoft.com/office/powerpoint/2010/main" val="642102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609650"/>
            <a:ext cx="8640960" cy="3539430"/>
          </a:xfrm>
          <a:prstGeom prst="rect">
            <a:avLst/>
          </a:prstGeom>
          <a:ln>
            <a:solidFill>
              <a:schemeClr val="tx1"/>
            </a:solidFill>
          </a:ln>
        </p:spPr>
        <p:txBody>
          <a:bodyPr wrap="square">
            <a:spAutoFit/>
          </a:bodyPr>
          <a:lstStyle/>
          <a:p>
            <a:r>
              <a:rPr lang="en-GB" sz="1400" dirty="0"/>
              <a:t>When your child joins Year 3 in September, the Government programme that entitles children in the infant phase to a free school meal each day will no longer apply.</a:t>
            </a:r>
          </a:p>
          <a:p>
            <a:r>
              <a:rPr lang="en-GB" sz="1400" dirty="0"/>
              <a:t>As you are aware, this scheme was offered at no cost to all parents and I know how many appreciated the opportunity for children to enjoy cooked meals at lunchtime.</a:t>
            </a:r>
          </a:p>
          <a:p>
            <a:r>
              <a:rPr lang="en-GB" sz="1400" dirty="0"/>
              <a:t> </a:t>
            </a:r>
          </a:p>
          <a:p>
            <a:r>
              <a:rPr lang="en-GB" sz="1400" dirty="0"/>
              <a:t>Your child may still be eligible for free school meals. If you receive any of the benefits from the list below, then they may qualify your child for free school meals.</a:t>
            </a:r>
          </a:p>
          <a:p>
            <a:r>
              <a:rPr lang="en-GB" sz="1400" dirty="0"/>
              <a:t> </a:t>
            </a:r>
          </a:p>
          <a:p>
            <a:r>
              <a:rPr lang="en-GB" sz="1400" dirty="0"/>
              <a:t>Eligibility criteria for free school meals</a:t>
            </a:r>
          </a:p>
          <a:p>
            <a:r>
              <a:rPr lang="en-GB" sz="1400" dirty="0"/>
              <a:t> Income Support</a:t>
            </a:r>
          </a:p>
          <a:p>
            <a:r>
              <a:rPr lang="en-GB" sz="1400" dirty="0"/>
              <a:t> Income-based Jobseeker’s Allowance</a:t>
            </a:r>
          </a:p>
          <a:p>
            <a:r>
              <a:rPr lang="en-GB" sz="1400" dirty="0"/>
              <a:t> Income-related Employment and Support Allowance</a:t>
            </a:r>
          </a:p>
          <a:p>
            <a:r>
              <a:rPr lang="en-GB" sz="1400" dirty="0"/>
              <a:t> Support under Part VI of the Immigration and Asylum Act 1999</a:t>
            </a:r>
          </a:p>
          <a:p>
            <a:r>
              <a:rPr lang="en-GB" sz="1400" dirty="0"/>
              <a:t> The guaranteed element of State Pension Credit</a:t>
            </a:r>
          </a:p>
          <a:p>
            <a:r>
              <a:rPr lang="en-GB" sz="1400" dirty="0"/>
              <a:t> Child Tax Credit (provided you’re not also entitled to Working Tax Credit and have an annual gross income of no more than £16,190)</a:t>
            </a:r>
          </a:p>
        </p:txBody>
      </p:sp>
      <p:sp>
        <p:nvSpPr>
          <p:cNvPr id="4" name="Rectangle 3"/>
          <p:cNvSpPr/>
          <p:nvPr/>
        </p:nvSpPr>
        <p:spPr>
          <a:xfrm>
            <a:off x="251520" y="4457342"/>
            <a:ext cx="8640960" cy="2246769"/>
          </a:xfrm>
          <a:prstGeom prst="rect">
            <a:avLst/>
          </a:prstGeom>
          <a:ln>
            <a:solidFill>
              <a:schemeClr val="tx1"/>
            </a:solidFill>
          </a:ln>
        </p:spPr>
        <p:txBody>
          <a:bodyPr wrap="square">
            <a:spAutoFit/>
          </a:bodyPr>
          <a:lstStyle/>
          <a:p>
            <a:r>
              <a:rPr lang="en-GB" sz="1400" dirty="0"/>
              <a:t>You can apply by visiting this website: </a:t>
            </a:r>
            <a:r>
              <a:rPr lang="en-GB" sz="1400" u="sng" dirty="0">
                <a:hlinkClick r:id="rId2"/>
              </a:rPr>
              <a:t>https://eforms.lbbd.gov.uk/article/2046</a:t>
            </a:r>
            <a:r>
              <a:rPr lang="en-GB" sz="1400" dirty="0"/>
              <a:t>  or come into school before the end of term with your National Insurance Number and we can help you to complete the form.</a:t>
            </a:r>
          </a:p>
          <a:p>
            <a:r>
              <a:rPr lang="en-GB" sz="1400" dirty="0"/>
              <a:t> </a:t>
            </a:r>
          </a:p>
          <a:p>
            <a:r>
              <a:rPr lang="en-GB" sz="1400" dirty="0"/>
              <a:t>You can also choose to purchase school meals. Our school catering team offer freshly prepared healthy, tasty school meals that are cooked here at Hunters Hall Primary School. You will need to pay for these using: </a:t>
            </a:r>
            <a:r>
              <a:rPr lang="en-GB" sz="1400" u="sng" dirty="0">
                <a:hlinkClick r:id="rId3"/>
              </a:rPr>
              <a:t>https://www.parentpay.com</a:t>
            </a:r>
            <a:r>
              <a:rPr lang="en-GB" sz="1400" dirty="0"/>
              <a:t> </a:t>
            </a:r>
          </a:p>
          <a:p>
            <a:r>
              <a:rPr lang="en-GB" sz="1400" dirty="0"/>
              <a:t>A copy of the menu will be displayed on our school website:</a:t>
            </a:r>
          </a:p>
          <a:p>
            <a:r>
              <a:rPr lang="en-GB" sz="1400" u="sng" dirty="0">
                <a:hlinkClick r:id="rId4"/>
              </a:rPr>
              <a:t>http://www.huntershallprimary.org.uk/school-menu/124.html</a:t>
            </a:r>
            <a:r>
              <a:rPr lang="en-GB" sz="1400" dirty="0"/>
              <a:t> A school meal will give your child a varied and balanced diet and save you time and money. Children will still be able to bring a packed lunch if you prefer. Possible packed lunch suggestions can be found here: </a:t>
            </a:r>
            <a:r>
              <a:rPr lang="en-GB" sz="1400" u="sng" dirty="0">
                <a:hlinkClick r:id="rId5"/>
              </a:rPr>
              <a:t>http://www.nhs.uk/Change4Life/Pages/healthy-lunchbox-picnic.aspx</a:t>
            </a:r>
            <a:r>
              <a:rPr lang="en-GB" sz="1400" dirty="0"/>
              <a:t> </a:t>
            </a:r>
          </a:p>
        </p:txBody>
      </p:sp>
      <p:sp>
        <p:nvSpPr>
          <p:cNvPr id="5" name="Rectangle 4"/>
          <p:cNvSpPr/>
          <p:nvPr/>
        </p:nvSpPr>
        <p:spPr>
          <a:xfrm>
            <a:off x="4067945" y="42861"/>
            <a:ext cx="1467036" cy="369332"/>
          </a:xfrm>
          <a:prstGeom prst="rect">
            <a:avLst/>
          </a:prstGeom>
        </p:spPr>
        <p:txBody>
          <a:bodyPr wrap="square">
            <a:spAutoFit/>
          </a:bodyPr>
          <a:lstStyle/>
          <a:p>
            <a:r>
              <a:rPr lang="en-GB" dirty="0" smtClean="0">
                <a:hlinkClick r:id="rId4"/>
              </a:rPr>
              <a:t>School Meals</a:t>
            </a:r>
            <a:endParaRPr lang="en-GB" dirty="0"/>
          </a:p>
        </p:txBody>
      </p:sp>
    </p:spTree>
    <p:extLst>
      <p:ext uri="{BB962C8B-B14F-4D97-AF65-F5344CB8AC3E}">
        <p14:creationId xmlns:p14="http://schemas.microsoft.com/office/powerpoint/2010/main" val="2655623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1268760"/>
            <a:ext cx="7772400" cy="1470025"/>
          </a:xfrm>
        </p:spPr>
        <p:txBody>
          <a:bodyPr/>
          <a:lstStyle/>
          <a:p>
            <a:r>
              <a:rPr lang="en-GB" dirty="0" smtClean="0"/>
              <a:t>Times Tables</a:t>
            </a:r>
            <a:endParaRPr lang="en-GB" dirty="0"/>
          </a:p>
        </p:txBody>
      </p:sp>
      <p:sp>
        <p:nvSpPr>
          <p:cNvPr id="3" name="Subtitle 2"/>
          <p:cNvSpPr>
            <a:spLocks noGrp="1"/>
          </p:cNvSpPr>
          <p:nvPr>
            <p:ph type="subTitle" idx="1"/>
          </p:nvPr>
        </p:nvSpPr>
        <p:spPr>
          <a:xfrm>
            <a:off x="755576" y="2708920"/>
            <a:ext cx="7668344" cy="576064"/>
          </a:xfrm>
        </p:spPr>
        <p:txBody>
          <a:bodyPr>
            <a:normAutofit fontScale="92500"/>
          </a:bodyPr>
          <a:lstStyle/>
          <a:p>
            <a:r>
              <a:rPr lang="en-GB" dirty="0" smtClean="0"/>
              <a:t>Children need to be able to recall the following:</a:t>
            </a:r>
          </a:p>
        </p:txBody>
      </p:sp>
      <p:pic>
        <p:nvPicPr>
          <p:cNvPr id="11" name="Picture 2" descr="http://cdn.rainbowresource.netdna-cdn.com/products/039827.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53216" r="33080" b="6048"/>
          <a:stretch/>
        </p:blipFill>
        <p:spPr bwMode="auto">
          <a:xfrm>
            <a:off x="7649934" y="3818119"/>
            <a:ext cx="1242546" cy="20591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cdn.rainbowresource.netdna-cdn.com/products/039827.jpg"/>
          <p:cNvPicPr>
            <a:picLocks noChangeAspect="1" noChangeArrowheads="1"/>
          </p:cNvPicPr>
          <p:nvPr/>
        </p:nvPicPr>
        <p:blipFill rotWithShape="1">
          <a:blip r:embed="rId2">
            <a:extLst>
              <a:ext uri="{28A0092B-C50C-407E-A947-70E740481C1C}">
                <a14:useLocalDpi xmlns:a14="http://schemas.microsoft.com/office/drawing/2010/main" val="0"/>
              </a:ext>
            </a:extLst>
          </a:blip>
          <a:srcRect l="17520" t="53024" r="66000" b="5550"/>
          <a:stretch/>
        </p:blipFill>
        <p:spPr bwMode="auto">
          <a:xfrm>
            <a:off x="6372200" y="3811932"/>
            <a:ext cx="1210210" cy="20940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cdn.rainbowresource.netdna-cdn.com/products/039827.jpg"/>
          <p:cNvPicPr>
            <a:picLocks noChangeAspect="1" noChangeArrowheads="1"/>
          </p:cNvPicPr>
          <p:nvPr/>
        </p:nvPicPr>
        <p:blipFill rotWithShape="1">
          <a:blip r:embed="rId2">
            <a:extLst>
              <a:ext uri="{28A0092B-C50C-407E-A947-70E740481C1C}">
                <a14:useLocalDpi xmlns:a14="http://schemas.microsoft.com/office/drawing/2010/main" val="0"/>
              </a:ext>
            </a:extLst>
          </a:blip>
          <a:srcRect l="66814" t="11636" r="16514" b="47398"/>
          <a:stretch/>
        </p:blipFill>
        <p:spPr bwMode="auto">
          <a:xfrm>
            <a:off x="5076056" y="3811933"/>
            <a:ext cx="1224353" cy="20707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cdn.rainbowresource.netdna-cdn.com/products/039827.jpg"/>
          <p:cNvPicPr>
            <a:picLocks noChangeAspect="1" noChangeArrowheads="1"/>
          </p:cNvPicPr>
          <p:nvPr/>
        </p:nvPicPr>
        <p:blipFill rotWithShape="1">
          <a:blip r:embed="rId2">
            <a:extLst>
              <a:ext uri="{28A0092B-C50C-407E-A947-70E740481C1C}">
                <a14:useLocalDpi xmlns:a14="http://schemas.microsoft.com/office/drawing/2010/main" val="0"/>
              </a:ext>
            </a:extLst>
          </a:blip>
          <a:srcRect l="1225" t="12700" r="33687" b="47127"/>
          <a:stretch/>
        </p:blipFill>
        <p:spPr bwMode="auto">
          <a:xfrm>
            <a:off x="125607" y="3861048"/>
            <a:ext cx="4779840" cy="2030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825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63888" y="2130426"/>
            <a:ext cx="2232248" cy="1470025"/>
          </a:xfrm>
        </p:spPr>
        <p:txBody>
          <a:bodyPr/>
          <a:lstStyle/>
          <a:p>
            <a:r>
              <a:rPr lang="en-GB" dirty="0" smtClean="0">
                <a:hlinkClick r:id="rId2"/>
              </a:rPr>
              <a:t>Uniform</a:t>
            </a:r>
            <a:endParaRPr lang="en-GB" dirty="0"/>
          </a:p>
        </p:txBody>
      </p:sp>
      <p:pic>
        <p:nvPicPr>
          <p:cNvPr id="1026" name="Picture 2" descr="unifor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969" y="2174"/>
            <a:ext cx="1972675" cy="26347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ook bag.jpg"/>
          <p:cNvPicPr>
            <a:picLocks noChangeAspect="1" noChangeArrowheads="1"/>
          </p:cNvPicPr>
          <p:nvPr/>
        </p:nvPicPr>
        <p:blipFill rotWithShape="1">
          <a:blip r:embed="rId4">
            <a:extLst>
              <a:ext uri="{28A0092B-C50C-407E-A947-70E740481C1C}">
                <a14:useLocalDpi xmlns:a14="http://schemas.microsoft.com/office/drawing/2010/main" val="0"/>
              </a:ext>
            </a:extLst>
          </a:blip>
          <a:srcRect l="20881" t="5578" r="22123" b="12012"/>
          <a:stretch/>
        </p:blipFill>
        <p:spPr bwMode="auto">
          <a:xfrm>
            <a:off x="263570" y="3552272"/>
            <a:ext cx="3588351" cy="318909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E bag.jpg"/>
          <p:cNvPicPr>
            <a:picLocks noChangeAspect="1" noChangeArrowheads="1"/>
          </p:cNvPicPr>
          <p:nvPr/>
        </p:nvPicPr>
        <p:blipFill rotWithShape="1">
          <a:blip r:embed="rId5">
            <a:extLst>
              <a:ext uri="{28A0092B-C50C-407E-A947-70E740481C1C}">
                <a14:useLocalDpi xmlns:a14="http://schemas.microsoft.com/office/drawing/2010/main" val="0"/>
              </a:ext>
            </a:extLst>
          </a:blip>
          <a:srcRect l="11007" t="7514" r="18822" b="11303"/>
          <a:stretch/>
        </p:blipFill>
        <p:spPr bwMode="auto">
          <a:xfrm>
            <a:off x="5292080" y="3643760"/>
            <a:ext cx="3569891" cy="30976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9277" y="2174"/>
            <a:ext cx="3528392" cy="3231654"/>
          </a:xfrm>
          <a:prstGeom prst="rect">
            <a:avLst/>
          </a:prstGeom>
        </p:spPr>
        <p:txBody>
          <a:bodyPr wrap="square">
            <a:spAutoFit/>
          </a:bodyPr>
          <a:lstStyle/>
          <a:p>
            <a:pPr lvl="0" fontAlgn="base">
              <a:spcBef>
                <a:spcPct val="0"/>
              </a:spcBef>
              <a:spcAft>
                <a:spcPct val="0"/>
              </a:spcAft>
            </a:pPr>
            <a:r>
              <a:rPr lang="en-US" altLang="en-US" sz="1100" b="1" u="sng" dirty="0" smtClean="0">
                <a:solidFill>
                  <a:srgbClr val="666666"/>
                </a:solidFill>
                <a:latin typeface="BubblegumSans-Regular"/>
                <a:cs typeface="Arial" pitchFamily="34" charset="0"/>
              </a:rPr>
              <a:t>School Uniform</a:t>
            </a:r>
          </a:p>
          <a:p>
            <a:pPr lvl="0" fontAlgn="base">
              <a:spcBef>
                <a:spcPct val="0"/>
              </a:spcBef>
              <a:spcAft>
                <a:spcPct val="0"/>
              </a:spcAft>
            </a:pPr>
            <a:r>
              <a:rPr lang="en-US" altLang="en-US" sz="1100" dirty="0" smtClean="0">
                <a:solidFill>
                  <a:srgbClr val="666666"/>
                </a:solidFill>
                <a:latin typeface="BubblegumSans-Regular"/>
                <a:cs typeface="Arial" pitchFamily="34" charset="0"/>
              </a:rPr>
              <a:t>Red </a:t>
            </a:r>
            <a:r>
              <a:rPr lang="en-US" altLang="en-US" sz="1100" dirty="0">
                <a:solidFill>
                  <a:srgbClr val="666666"/>
                </a:solidFill>
                <a:latin typeface="BubblegumSans-Regular"/>
                <a:cs typeface="Arial" pitchFamily="34" charset="0"/>
              </a:rPr>
              <a:t>or grey sweatshirt (with school logo)</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Red or grey cardigan (with school logo)</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Red or white polo shirt (with school logo)</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endParaRPr lang="en-US" altLang="en-US" sz="1100" dirty="0" smtClean="0">
              <a:solidFill>
                <a:srgbClr val="666666"/>
              </a:solidFill>
              <a:latin typeface="BubblegumSans-Regular"/>
              <a:cs typeface="Arial" pitchFamily="34" charset="0"/>
            </a:endParaRPr>
          </a:p>
          <a:p>
            <a:pPr lvl="0" eaLnBrk="0" fontAlgn="base" hangingPunct="0">
              <a:spcBef>
                <a:spcPct val="0"/>
              </a:spcBef>
              <a:spcAft>
                <a:spcPct val="0"/>
              </a:spcAft>
            </a:pPr>
            <a:r>
              <a:rPr lang="en-US" altLang="en-US" sz="1100" dirty="0" smtClean="0">
                <a:solidFill>
                  <a:srgbClr val="666666"/>
                </a:solidFill>
                <a:latin typeface="BubblegumSans-Regular"/>
                <a:cs typeface="Arial" pitchFamily="34" charset="0"/>
              </a:rPr>
              <a:t>All </a:t>
            </a:r>
            <a:r>
              <a:rPr lang="en-US" altLang="en-US" sz="1100" dirty="0">
                <a:solidFill>
                  <a:srgbClr val="666666"/>
                </a:solidFill>
                <a:latin typeface="BubblegumSans-Regular"/>
                <a:cs typeface="Arial" pitchFamily="34" charset="0"/>
              </a:rPr>
              <a:t>of the above will need to be bought from the school </a:t>
            </a:r>
            <a:r>
              <a:rPr lang="en-US" altLang="en-US" sz="1100" dirty="0" smtClean="0">
                <a:solidFill>
                  <a:srgbClr val="666666"/>
                </a:solidFill>
                <a:latin typeface="BubblegumSans-Regular"/>
                <a:cs typeface="Arial" pitchFamily="34" charset="0"/>
              </a:rPr>
              <a:t>stockist. </a:t>
            </a:r>
            <a:r>
              <a:rPr lang="en-US" altLang="en-US" sz="1100" dirty="0">
                <a:solidFill>
                  <a:srgbClr val="666666"/>
                </a:solidFill>
                <a:latin typeface="BubblegumSans-Regular"/>
                <a:cs typeface="Arial" pitchFamily="34" charset="0"/>
              </a:rPr>
              <a:t>Parents and carers are able to buy school uniform from the dining room every Monday from 3.30 - 4.00 p.m. during term time</a:t>
            </a:r>
            <a:r>
              <a:rPr lang="en-US" altLang="en-US" sz="1100" dirty="0" smtClean="0">
                <a:solidFill>
                  <a:srgbClr val="666666"/>
                </a:solidFill>
                <a:latin typeface="BubblegumSans-Regular"/>
                <a:cs typeface="Arial" pitchFamily="34" charset="0"/>
              </a:rPr>
              <a:t>.</a:t>
            </a:r>
          </a:p>
          <a:p>
            <a:pPr lvl="0" eaLnBrk="0" fontAlgn="base" hangingPunct="0">
              <a:spcBef>
                <a:spcPct val="0"/>
              </a:spcBef>
              <a:spcAft>
                <a:spcPct val="0"/>
              </a:spcAft>
            </a:pP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Red or grey jogging bottoms (no logos or tags)</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Grey trousers, skirts, pinafore dress or shorts</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Red gingham dress</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Red or grey jogging shorts or shadow stripe shorts</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Red, grey or black tights</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White or grey socks</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Plain black or plain white trainers or shoes (not mules, sandals or boots)</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Red or white hair </a:t>
            </a:r>
            <a:r>
              <a:rPr lang="en-US" altLang="en-US" sz="1100" dirty="0" smtClean="0">
                <a:solidFill>
                  <a:srgbClr val="666666"/>
                </a:solidFill>
                <a:latin typeface="BubblegumSans-Regular"/>
                <a:cs typeface="Arial" pitchFamily="34" charset="0"/>
              </a:rPr>
              <a:t>accessories</a:t>
            </a:r>
            <a:endParaRPr lang="en-US" altLang="en-US" sz="600" dirty="0">
              <a:solidFill>
                <a:prstClr val="black"/>
              </a:solidFill>
              <a:latin typeface="Arial" pitchFamily="34" charset="0"/>
              <a:cs typeface="Arial" pitchFamily="34" charset="0"/>
            </a:endParaRPr>
          </a:p>
        </p:txBody>
      </p:sp>
      <p:sp>
        <p:nvSpPr>
          <p:cNvPr id="8" name="Rectangle 7"/>
          <p:cNvSpPr/>
          <p:nvPr/>
        </p:nvSpPr>
        <p:spPr>
          <a:xfrm>
            <a:off x="6084168" y="2175"/>
            <a:ext cx="2952328" cy="1785104"/>
          </a:xfrm>
          <a:prstGeom prst="rect">
            <a:avLst/>
          </a:prstGeom>
        </p:spPr>
        <p:txBody>
          <a:bodyPr wrap="square">
            <a:spAutoFit/>
          </a:bodyPr>
          <a:lstStyle/>
          <a:p>
            <a:pPr lvl="0" eaLnBrk="0" fontAlgn="base" hangingPunct="0">
              <a:spcBef>
                <a:spcPct val="0"/>
              </a:spcBef>
              <a:spcAft>
                <a:spcPct val="0"/>
              </a:spcAft>
            </a:pPr>
            <a:r>
              <a:rPr lang="en-US" altLang="en-US" sz="1100" b="1" u="sng" dirty="0">
                <a:solidFill>
                  <a:srgbClr val="666666"/>
                </a:solidFill>
                <a:latin typeface="BubblegumSans-Regular"/>
                <a:cs typeface="Arial" pitchFamily="34" charset="0"/>
              </a:rPr>
              <a:t>P.E</a:t>
            </a:r>
            <a:r>
              <a:rPr lang="en-US" altLang="en-US" sz="1100" b="1" u="sng" dirty="0" smtClean="0">
                <a:solidFill>
                  <a:srgbClr val="666666"/>
                </a:solidFill>
                <a:latin typeface="BubblegumSans-Regular"/>
                <a:cs typeface="Arial" pitchFamily="34" charset="0"/>
              </a:rPr>
              <a:t>. Kit</a:t>
            </a:r>
            <a:endParaRPr lang="en-US" altLang="en-US" sz="600" b="1" u="sng"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Red shorts</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Plain white T-shirt</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Black plimsolls</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r>
              <a:rPr lang="en-US" altLang="en-US" sz="1100" dirty="0">
                <a:solidFill>
                  <a:srgbClr val="666666"/>
                </a:solidFill>
                <a:latin typeface="BubblegumSans-Regular"/>
                <a:cs typeface="Arial" pitchFamily="34" charset="0"/>
              </a:rPr>
              <a:t>During the winter months children are allowed to wear old tracksuit bottoms and a jumper in order to stay warm when taking part in PE. We cannot allow children to wear their school uniform during a PE lesson.</a:t>
            </a:r>
            <a:endParaRPr lang="en-US" altLang="en-US" sz="600" dirty="0">
              <a:solidFill>
                <a:prstClr val="black"/>
              </a:solidFill>
              <a:latin typeface="Arial" pitchFamily="34" charset="0"/>
              <a:cs typeface="Arial" pitchFamily="34" charset="0"/>
            </a:endParaRPr>
          </a:p>
          <a:p>
            <a:pPr lvl="0" eaLnBrk="0" fontAlgn="base" hangingPunct="0">
              <a:spcBef>
                <a:spcPct val="0"/>
              </a:spcBef>
              <a:spcAft>
                <a:spcPct val="0"/>
              </a:spcAft>
            </a:pPr>
            <a:endParaRPr lang="en-US" altLang="en-US" sz="1100" dirty="0" smtClean="0">
              <a:solidFill>
                <a:srgbClr val="666666"/>
              </a:solidFill>
              <a:latin typeface="BubblegumSans-Regular"/>
              <a:cs typeface="Arial" pitchFamily="34" charset="0"/>
            </a:endParaRPr>
          </a:p>
        </p:txBody>
      </p:sp>
      <p:sp>
        <p:nvSpPr>
          <p:cNvPr id="13" name="Rectangle 12"/>
          <p:cNvSpPr/>
          <p:nvPr/>
        </p:nvSpPr>
        <p:spPr>
          <a:xfrm>
            <a:off x="6067481" y="2636912"/>
            <a:ext cx="2952328" cy="430887"/>
          </a:xfrm>
          <a:prstGeom prst="rect">
            <a:avLst/>
          </a:prstGeom>
        </p:spPr>
        <p:txBody>
          <a:bodyPr wrap="square">
            <a:spAutoFit/>
          </a:bodyPr>
          <a:lstStyle/>
          <a:p>
            <a:pPr lvl="0" eaLnBrk="0" fontAlgn="base" hangingPunct="0">
              <a:spcBef>
                <a:spcPct val="0"/>
              </a:spcBef>
              <a:spcAft>
                <a:spcPct val="0"/>
              </a:spcAft>
            </a:pPr>
            <a:r>
              <a:rPr lang="en-GB" altLang="en-US" sz="1100" b="1" u="sng" dirty="0" smtClean="0">
                <a:solidFill>
                  <a:srgbClr val="666666"/>
                </a:solidFill>
                <a:latin typeface="BubblegumSans-Regular"/>
                <a:cs typeface="Arial" pitchFamily="34" charset="0"/>
              </a:rPr>
              <a:t>Please put your child’s name in all of their uniform/ belongings</a:t>
            </a:r>
            <a:endParaRPr lang="en-US" altLang="en-US" sz="600" dirty="0">
              <a:solidFill>
                <a:prstClr val="black"/>
              </a:solidFill>
              <a:latin typeface="Arial" pitchFamily="34" charset="0"/>
              <a:cs typeface="Arial" pitchFamily="34" charset="0"/>
            </a:endParaRPr>
          </a:p>
        </p:txBody>
      </p:sp>
      <p:sp>
        <p:nvSpPr>
          <p:cNvPr id="10" name="Rectangle 9"/>
          <p:cNvSpPr/>
          <p:nvPr/>
        </p:nvSpPr>
        <p:spPr>
          <a:xfrm>
            <a:off x="626103" y="3463155"/>
            <a:ext cx="286328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Book Bag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6" name="Rectangle 15"/>
          <p:cNvSpPr/>
          <p:nvPr/>
        </p:nvSpPr>
        <p:spPr>
          <a:xfrm>
            <a:off x="5550808" y="3459459"/>
            <a:ext cx="305243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PE Kit Bag</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Rectangle 2"/>
          <p:cNvSpPr/>
          <p:nvPr/>
        </p:nvSpPr>
        <p:spPr>
          <a:xfrm>
            <a:off x="334105" y="3233826"/>
            <a:ext cx="8598401" cy="276999"/>
          </a:xfrm>
          <a:prstGeom prst="rect">
            <a:avLst/>
          </a:prstGeom>
        </p:spPr>
        <p:txBody>
          <a:bodyPr wrap="square">
            <a:spAutoFit/>
          </a:bodyPr>
          <a:lstStyle/>
          <a:p>
            <a:r>
              <a:rPr lang="en-GB" sz="1200" b="1" dirty="0">
                <a:hlinkClick r:id="rId6"/>
              </a:rPr>
              <a:t>https://www.schooluniformdirect.org.uk/schools/product-category/schools-and-clubs/hunters-hall-primary/?orderby=price</a:t>
            </a:r>
            <a:endParaRPr lang="en-GB" sz="1200" b="1" dirty="0"/>
          </a:p>
        </p:txBody>
      </p:sp>
    </p:spTree>
    <p:extLst>
      <p:ext uri="{BB962C8B-B14F-4D97-AF65-F5344CB8AC3E}">
        <p14:creationId xmlns:p14="http://schemas.microsoft.com/office/powerpoint/2010/main" val="2150330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764704"/>
            <a:ext cx="2878078" cy="5870575"/>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rot="0" vert="horz" wrap="square" lIns="91440" tIns="45720" rIns="91440" bIns="45720" anchor="t" anchorCtr="0" upright="1">
            <a:noAutofit/>
          </a:bodyPr>
          <a:lstStyle/>
          <a:p>
            <a:pPr algn="ctr">
              <a:spcAft>
                <a:spcPts val="0"/>
              </a:spcAft>
            </a:pPr>
            <a:r>
              <a:rPr lang="en-GB" sz="1050" b="1" u="sng" dirty="0">
                <a:effectLst/>
                <a:latin typeface="Calibri"/>
                <a:ea typeface="Times New Roman"/>
              </a:rPr>
              <a:t>LITERACY</a:t>
            </a:r>
            <a:endParaRPr lang="en-GB" sz="1200" dirty="0">
              <a:effectLst/>
              <a:latin typeface="Times New Roman"/>
              <a:ea typeface="Times New Roman"/>
            </a:endParaRPr>
          </a:p>
          <a:p>
            <a:pPr>
              <a:spcAft>
                <a:spcPts val="0"/>
              </a:spcAft>
            </a:pPr>
            <a:r>
              <a:rPr lang="en-GB" sz="1050" b="1" dirty="0">
                <a:effectLst/>
                <a:latin typeface="Calibri"/>
                <a:ea typeface="Times New Roman"/>
              </a:rPr>
              <a:t>Trips you could make:</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b="1" dirty="0">
                <a:effectLst/>
                <a:latin typeface="Calibri"/>
                <a:ea typeface="Times New Roman"/>
              </a:rPr>
              <a:t>Dagenham library, on the Heathway/Church Elm Lane has lots of free events: check their website for up to date details</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Go to the library to explore authors you or your child may enjoy</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Do some research on Ancient Egypt using non-fiction books.</a:t>
            </a:r>
            <a:endParaRPr lang="en-GB" sz="1200" dirty="0">
              <a:effectLst/>
              <a:latin typeface="Times New Roman"/>
              <a:ea typeface="Times New Roman"/>
            </a:endParaRPr>
          </a:p>
          <a:p>
            <a:pPr>
              <a:spcAft>
                <a:spcPts val="0"/>
              </a:spcAft>
            </a:pPr>
            <a:r>
              <a:rPr lang="en-GB" sz="1050" b="1" dirty="0">
                <a:effectLst/>
                <a:latin typeface="Calibri"/>
                <a:ea typeface="Times New Roman"/>
              </a:rPr>
              <a:t> </a:t>
            </a:r>
            <a:endParaRPr lang="en-GB" sz="1200" dirty="0">
              <a:effectLst/>
              <a:latin typeface="Times New Roman"/>
              <a:ea typeface="Times New Roman"/>
            </a:endParaRPr>
          </a:p>
          <a:p>
            <a:pPr>
              <a:spcAft>
                <a:spcPts val="0"/>
              </a:spcAft>
            </a:pPr>
            <a:r>
              <a:rPr lang="en-GB" sz="1050" b="1" dirty="0">
                <a:effectLst/>
                <a:latin typeface="Calibri"/>
                <a:ea typeface="Times New Roman"/>
              </a:rPr>
              <a:t>At home you could</a:t>
            </a:r>
            <a:endParaRPr lang="en-GB" sz="1200" dirty="0">
              <a:effectLst/>
              <a:latin typeface="Times New Roman"/>
              <a:ea typeface="Times New Roman"/>
            </a:endParaRPr>
          </a:p>
          <a:p>
            <a:pPr>
              <a:spcAft>
                <a:spcPts val="0"/>
              </a:spcAft>
            </a:pPr>
            <a:r>
              <a:rPr lang="en-GB" sz="1050" b="1" dirty="0">
                <a:effectLst/>
                <a:latin typeface="Calibri"/>
                <a:ea typeface="Times New Roman"/>
              </a:rPr>
              <a:t> </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Read the library book and talk about it.</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Read the reading book sent home each night with your child if possible. Ask them to tell you the story. Ask why the characters acted the way they did etc.</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Practise your child’s spelling words with them each night. Look for patterns. Make it a fun activity by getting them to see how fast they can write them, or get them to sing them to you, write them with felt pens or tell their older brothers and sisters</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Write a shared story together about something you have done and read it at bedtime</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Practise handwriting together </a:t>
            </a:r>
            <a:endParaRPr lang="en-GB" sz="1200" dirty="0">
              <a:effectLst/>
              <a:latin typeface="Times New Roman"/>
              <a:ea typeface="Times New Roman"/>
            </a:endParaRPr>
          </a:p>
          <a:p>
            <a:pPr>
              <a:spcAft>
                <a:spcPts val="0"/>
              </a:spcAft>
            </a:pPr>
            <a:r>
              <a:rPr lang="en-GB" sz="1050" b="1" dirty="0">
                <a:effectLst/>
                <a:latin typeface="Calibri"/>
                <a:ea typeface="Times New Roman"/>
              </a:rPr>
              <a:t> </a:t>
            </a:r>
            <a:endParaRPr lang="en-GB" sz="1200" dirty="0">
              <a:effectLst/>
              <a:latin typeface="Times New Roman"/>
              <a:ea typeface="Times New Roman"/>
            </a:endParaRPr>
          </a:p>
          <a:p>
            <a:pPr>
              <a:spcAft>
                <a:spcPts val="0"/>
              </a:spcAft>
            </a:pPr>
            <a:r>
              <a:rPr lang="en-GB" sz="1050" b="1" dirty="0">
                <a:effectLst/>
                <a:latin typeface="Calibri"/>
                <a:ea typeface="Times New Roman"/>
              </a:rPr>
              <a:t>Websites</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u="sng" dirty="0">
                <a:solidFill>
                  <a:srgbClr val="0000FF"/>
                </a:solidFill>
                <a:effectLst/>
                <a:latin typeface="Calibri"/>
                <a:ea typeface="Times New Roman"/>
                <a:hlinkClick r:id="rId2"/>
              </a:rPr>
              <a:t>http://www.woodlands-junior.kent.sch.uk/interactive/literacy.html#syn</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u="sng" dirty="0">
                <a:solidFill>
                  <a:srgbClr val="0000FF"/>
                </a:solidFill>
                <a:effectLst/>
                <a:latin typeface="Calibri"/>
                <a:ea typeface="Times New Roman"/>
                <a:hlinkClick r:id="rId3"/>
              </a:rPr>
              <a:t>http://www.crickweb.co.uk</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u="sng" dirty="0">
                <a:effectLst/>
                <a:latin typeface="Calibri"/>
                <a:ea typeface="Times New Roman"/>
              </a:rPr>
              <a:t>http://</a:t>
            </a:r>
            <a:r>
              <a:rPr lang="en-GB" sz="1050" u="sng" dirty="0" smtClean="0">
                <a:effectLst/>
                <a:latin typeface="Calibri"/>
                <a:ea typeface="Times New Roman"/>
              </a:rPr>
              <a:t>www.tes.iboard.co.uk/player/index.htm</a:t>
            </a:r>
            <a:r>
              <a:rPr lang="en-GB" sz="1100" u="none" strike="noStrike" dirty="0">
                <a:effectLst/>
                <a:latin typeface="Calibri"/>
                <a:ea typeface="Times New Roman"/>
              </a:rPr>
              <a:t> </a:t>
            </a:r>
            <a:endParaRPr lang="en-GB" sz="1200" dirty="0">
              <a:effectLst/>
              <a:latin typeface="Times New Roman"/>
              <a:ea typeface="Times New Roman"/>
            </a:endParaRPr>
          </a:p>
        </p:txBody>
      </p:sp>
      <p:sp>
        <p:nvSpPr>
          <p:cNvPr id="3" name="Rectangle 2"/>
          <p:cNvSpPr>
            <a:spLocks noChangeArrowheads="1"/>
          </p:cNvSpPr>
          <p:nvPr/>
        </p:nvSpPr>
        <p:spPr bwMode="auto">
          <a:xfrm>
            <a:off x="3059832" y="764704"/>
            <a:ext cx="2947844" cy="5870575"/>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rot="0" vert="horz" wrap="square" lIns="91440" tIns="45720" rIns="91440" bIns="45720" anchor="t" anchorCtr="0" upright="1">
            <a:noAutofit/>
          </a:bodyPr>
          <a:lstStyle/>
          <a:p>
            <a:pPr algn="ctr">
              <a:spcAft>
                <a:spcPts val="0"/>
              </a:spcAft>
            </a:pPr>
            <a:r>
              <a:rPr lang="en-GB" sz="1050" b="1" u="sng" dirty="0">
                <a:effectLst/>
                <a:latin typeface="Calibri"/>
                <a:ea typeface="Times New Roman"/>
              </a:rPr>
              <a:t>NUMERACY</a:t>
            </a:r>
            <a:endParaRPr lang="en-GB" sz="1200" dirty="0">
              <a:effectLst/>
              <a:latin typeface="Times New Roman"/>
              <a:ea typeface="Times New Roman"/>
            </a:endParaRPr>
          </a:p>
          <a:p>
            <a:pPr>
              <a:spcAft>
                <a:spcPts val="0"/>
              </a:spcAft>
            </a:pPr>
            <a:r>
              <a:rPr lang="en-GB" sz="1050" b="1" dirty="0">
                <a:effectLst/>
                <a:latin typeface="Calibri"/>
                <a:ea typeface="Times New Roman"/>
              </a:rPr>
              <a:t>At home you could</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See how fast your child can count forwards and backwards.  See if they can get to 1000, build up to it if they can’t. Count in ones, tens, hundreds.</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Count in groups of 2, 5 and 10. When they know them well, ask the division questions: e.g. How many 5s are there in 45? </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Write out some numbers (2,3 or 4 digit) and see if your child can order them from smallest to biggest. </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Say a number and get your child to write it in words.</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Ask them to give you a number with given criteria: </a:t>
            </a:r>
            <a:r>
              <a:rPr lang="en-GB" sz="1050" dirty="0" err="1">
                <a:effectLst/>
                <a:latin typeface="Calibri"/>
                <a:ea typeface="Times New Roman"/>
              </a:rPr>
              <a:t>eg</a:t>
            </a:r>
            <a:r>
              <a:rPr lang="en-GB" sz="1050" dirty="0">
                <a:effectLst/>
                <a:latin typeface="Calibri"/>
                <a:ea typeface="Times New Roman"/>
              </a:rPr>
              <a:t> a number bigger than 300 that is even; an odd number between 60 and 80 etc.</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Add or subtract a one digit number or a multiple of 10/ to any two digit number. Adapt to bigger numbers if they are able.</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Learn about how to  double and halve a number</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Apply their knowledge to solve problems using any of the four operations</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Learn how to pay for things at the shop and work out how much change they should get.</a:t>
            </a:r>
            <a:endParaRPr lang="en-GB" sz="1200" dirty="0">
              <a:effectLst/>
              <a:latin typeface="Times New Roman"/>
              <a:ea typeface="Times New Roman"/>
            </a:endParaRPr>
          </a:p>
          <a:p>
            <a:pPr>
              <a:spcAft>
                <a:spcPts val="0"/>
              </a:spcAft>
            </a:pPr>
            <a:r>
              <a:rPr lang="en-GB" sz="1050" dirty="0">
                <a:effectLst/>
                <a:latin typeface="Calibri"/>
                <a:ea typeface="Times New Roman"/>
              </a:rPr>
              <a:t> </a:t>
            </a:r>
            <a:endParaRPr lang="en-GB" sz="1200" dirty="0">
              <a:effectLst/>
              <a:latin typeface="Times New Roman"/>
              <a:ea typeface="Times New Roman"/>
            </a:endParaRPr>
          </a:p>
          <a:p>
            <a:pPr>
              <a:spcAft>
                <a:spcPts val="0"/>
              </a:spcAft>
            </a:pPr>
            <a:r>
              <a:rPr lang="en-GB" sz="1050" b="1" dirty="0">
                <a:effectLst/>
                <a:latin typeface="Calibri"/>
                <a:ea typeface="Times New Roman"/>
              </a:rPr>
              <a:t>Websites</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u="sng" dirty="0">
                <a:solidFill>
                  <a:srgbClr val="0000FF"/>
                </a:solidFill>
                <a:effectLst/>
                <a:latin typeface="Calibri"/>
                <a:ea typeface="Times New Roman"/>
                <a:hlinkClick r:id="rId4"/>
              </a:rPr>
              <a:t>http://www.woodlands-junior.kent.sch.uk/maths</a:t>
            </a:r>
            <a:r>
              <a:rPr lang="en-GB" sz="1050" u="sng" dirty="0" smtClean="0">
                <a:solidFill>
                  <a:srgbClr val="0000FF"/>
                </a:solidFill>
                <a:effectLst/>
                <a:latin typeface="Calibri"/>
                <a:ea typeface="Times New Roman"/>
                <a:hlinkClick r:id="rId4"/>
              </a:rPr>
              <a:t>/</a:t>
            </a:r>
            <a:r>
              <a:rPr lang="en-GB" sz="1050" u="none" strike="noStrike" dirty="0">
                <a:effectLst/>
                <a:latin typeface="Calibri"/>
                <a:ea typeface="Times New Roman"/>
              </a:rPr>
              <a:t> </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u="sng" dirty="0">
                <a:effectLst/>
                <a:latin typeface="Calibri"/>
                <a:ea typeface="Times New Roman"/>
              </a:rPr>
              <a:t>http://www.bbc.co.uk/schools/ks1bitesize/numeracy/</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u="sng" dirty="0">
                <a:effectLst/>
                <a:latin typeface="Calibri"/>
                <a:ea typeface="Times New Roman"/>
                <a:hlinkClick r:id="rId5"/>
              </a:rPr>
              <a:t>http://</a:t>
            </a:r>
            <a:r>
              <a:rPr lang="en-GB" sz="1050" u="sng" dirty="0" smtClean="0">
                <a:effectLst/>
                <a:latin typeface="Calibri"/>
                <a:ea typeface="Times New Roman"/>
                <a:hlinkClick r:id="rId5"/>
              </a:rPr>
              <a:t>www.tes.iboard.co.uk/player/index.htm</a:t>
            </a:r>
            <a:endParaRPr lang="en-GB" sz="1050" u="sng" dirty="0">
              <a:latin typeface="Calibri"/>
              <a:ea typeface="Times New Roman"/>
            </a:endParaRPr>
          </a:p>
          <a:p>
            <a:pPr marL="342900" lvl="0" indent="-342900">
              <a:spcAft>
                <a:spcPts val="0"/>
              </a:spcAft>
              <a:buFont typeface="Arial"/>
              <a:buChar char="•"/>
              <a:tabLst>
                <a:tab pos="457200" algn="l"/>
              </a:tabLst>
            </a:pPr>
            <a:r>
              <a:rPr lang="en-GB" sz="1050" u="sng" dirty="0" smtClean="0">
                <a:effectLst/>
                <a:latin typeface="Calibri"/>
                <a:ea typeface="Times New Roman"/>
                <a:hlinkClick r:id="rId6"/>
              </a:rPr>
              <a:t>www.mymaths.co.uk</a:t>
            </a:r>
            <a:r>
              <a:rPr lang="en-GB" sz="1050" u="sng" dirty="0" smtClean="0">
                <a:effectLst/>
                <a:latin typeface="Calibri"/>
                <a:ea typeface="Times New Roman"/>
              </a:rPr>
              <a:t> </a:t>
            </a:r>
            <a:endParaRPr lang="en-GB" sz="1200" dirty="0">
              <a:effectLst/>
              <a:latin typeface="Times New Roman"/>
              <a:ea typeface="Times New Roman"/>
            </a:endParaRPr>
          </a:p>
          <a:p>
            <a:pPr>
              <a:spcAft>
                <a:spcPts val="0"/>
              </a:spcAft>
            </a:pPr>
            <a:r>
              <a:rPr lang="en-GB" sz="1000" b="1" u="none" strike="noStrike" dirty="0">
                <a:effectLst/>
                <a:latin typeface="Century Gothic"/>
                <a:ea typeface="Times New Roman"/>
              </a:rPr>
              <a:t> </a:t>
            </a:r>
            <a:endParaRPr lang="en-GB" sz="1200" dirty="0">
              <a:effectLst/>
              <a:latin typeface="Times New Roman"/>
              <a:ea typeface="Times New Roman"/>
            </a:endParaRPr>
          </a:p>
        </p:txBody>
      </p:sp>
      <p:sp>
        <p:nvSpPr>
          <p:cNvPr id="4" name="Rectangle 3"/>
          <p:cNvSpPr>
            <a:spLocks noChangeArrowheads="1"/>
          </p:cNvSpPr>
          <p:nvPr/>
        </p:nvSpPr>
        <p:spPr bwMode="auto">
          <a:xfrm>
            <a:off x="6228184" y="764704"/>
            <a:ext cx="2776284" cy="5870575"/>
          </a:xfrm>
          <a:prstGeom prst="rect">
            <a:avLst/>
          </a:prstGeom>
          <a:solidFill>
            <a:srgbClr val="FFFFFF"/>
          </a:solidFill>
          <a:ln w="9525">
            <a:solidFill>
              <a:srgbClr val="000000"/>
            </a:solidFill>
            <a:miter lim="800000"/>
            <a:headEnd/>
            <a:tailEnd/>
          </a:ln>
          <a:effectLst>
            <a:outerShdw dist="107763" dir="2700000" algn="ctr" rotWithShape="0">
              <a:srgbClr val="808080">
                <a:alpha val="50000"/>
              </a:srgbClr>
            </a:outerShdw>
          </a:effectLst>
        </p:spPr>
        <p:txBody>
          <a:bodyPr rot="0" vert="horz" wrap="square" lIns="91440" tIns="45720" rIns="91440" bIns="45720" anchor="t" anchorCtr="0" upright="1">
            <a:noAutofit/>
          </a:bodyPr>
          <a:lstStyle/>
          <a:p>
            <a:pPr algn="ctr">
              <a:spcAft>
                <a:spcPts val="0"/>
              </a:spcAft>
            </a:pPr>
            <a:r>
              <a:rPr lang="en-GB" sz="1050" b="1" u="sng" dirty="0">
                <a:effectLst/>
                <a:latin typeface="Calibri"/>
                <a:ea typeface="Times New Roman"/>
              </a:rPr>
              <a:t>SCIENCE</a:t>
            </a:r>
            <a:endParaRPr lang="en-GB" sz="1200" dirty="0">
              <a:effectLst/>
              <a:latin typeface="Times New Roman"/>
              <a:ea typeface="Times New Roman"/>
            </a:endParaRPr>
          </a:p>
          <a:p>
            <a:pPr>
              <a:spcAft>
                <a:spcPts val="0"/>
              </a:spcAft>
            </a:pPr>
            <a:r>
              <a:rPr lang="en-GB" sz="1050" b="1" dirty="0">
                <a:effectLst/>
                <a:latin typeface="Calibri"/>
                <a:ea typeface="Times New Roman"/>
              </a:rPr>
              <a:t>Trips you could make:</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dirty="0">
                <a:effectLst/>
                <a:latin typeface="Calibri"/>
                <a:ea typeface="Times New Roman"/>
              </a:rPr>
              <a:t>Science Museum (</a:t>
            </a:r>
            <a:r>
              <a:rPr lang="en-GB" sz="1050" u="sng" dirty="0">
                <a:solidFill>
                  <a:srgbClr val="0000FF"/>
                </a:solidFill>
                <a:effectLst/>
                <a:latin typeface="Calibri"/>
                <a:ea typeface="Times New Roman"/>
                <a:hlinkClick r:id="rId7"/>
              </a:rPr>
              <a:t>http://www.sciencemuseum.org.uk/</a:t>
            </a:r>
            <a:r>
              <a:rPr lang="en-GB" sz="1050" dirty="0">
                <a:effectLst/>
                <a:latin typeface="Calibri"/>
                <a:ea typeface="Times New Roman"/>
              </a:rPr>
              <a:t>)</a:t>
            </a:r>
            <a:endParaRPr lang="en-GB" sz="1200" dirty="0">
              <a:effectLst/>
              <a:latin typeface="Times New Roman"/>
              <a:ea typeface="Times New Roman"/>
            </a:endParaRPr>
          </a:p>
          <a:p>
            <a:pPr>
              <a:spcAft>
                <a:spcPts val="0"/>
              </a:spcAft>
            </a:pPr>
            <a:r>
              <a:rPr lang="en-GB" sz="1050" dirty="0">
                <a:effectLst/>
                <a:latin typeface="Calibri"/>
                <a:ea typeface="Times New Roman"/>
              </a:rPr>
              <a:t> </a:t>
            </a:r>
            <a:endParaRPr lang="en-GB" sz="1200" dirty="0">
              <a:effectLst/>
              <a:latin typeface="Times New Roman"/>
              <a:ea typeface="Times New Roman"/>
            </a:endParaRPr>
          </a:p>
          <a:p>
            <a:pPr>
              <a:spcAft>
                <a:spcPts val="0"/>
              </a:spcAft>
            </a:pPr>
            <a:r>
              <a:rPr lang="en-GB" sz="1050" b="1" dirty="0">
                <a:effectLst/>
                <a:latin typeface="Calibri"/>
                <a:ea typeface="Times New Roman"/>
              </a:rPr>
              <a:t>A lot of science is about exploring and asking questions to find things out. Science is all around us!</a:t>
            </a:r>
            <a:endParaRPr lang="en-GB" sz="1200" dirty="0">
              <a:effectLst/>
              <a:latin typeface="Times New Roman"/>
              <a:ea typeface="Times New Roman"/>
            </a:endParaRPr>
          </a:p>
          <a:p>
            <a:pPr>
              <a:spcAft>
                <a:spcPts val="0"/>
              </a:spcAft>
            </a:pPr>
            <a:r>
              <a:rPr lang="en-GB" sz="1050" b="1" dirty="0">
                <a:effectLst/>
                <a:highlight>
                  <a:srgbClr val="FFFF00"/>
                </a:highlight>
                <a:latin typeface="Calibri"/>
                <a:ea typeface="Times New Roman"/>
              </a:rPr>
              <a:t> </a:t>
            </a:r>
            <a:endParaRPr lang="en-GB" sz="1200" dirty="0">
              <a:effectLst/>
              <a:latin typeface="Times New Roman"/>
              <a:ea typeface="Times New Roman"/>
            </a:endParaRPr>
          </a:p>
          <a:p>
            <a:pPr>
              <a:spcAft>
                <a:spcPts val="0"/>
              </a:spcAft>
            </a:pPr>
            <a:r>
              <a:rPr lang="en-GB" sz="1050" b="1" dirty="0">
                <a:effectLst/>
                <a:latin typeface="Calibri"/>
                <a:ea typeface="Times New Roman"/>
              </a:rPr>
              <a:t>At home you could</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Collect a group of objects and make them move. Did you use a push, pull or twist?</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Talk about how you made the force. Could you use a different way i.e. push with finger, blow, suck (using a straw) </a:t>
            </a:r>
            <a:r>
              <a:rPr lang="en-GB" sz="1050" dirty="0" err="1">
                <a:effectLst/>
                <a:latin typeface="Calibri"/>
                <a:ea typeface="Times New Roman"/>
              </a:rPr>
              <a:t>etc</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Try and move objects on different surfaces and talk about the differences; how easy or hard it was to make the object move. </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Encourage your child to ask questions and think of reasons.</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Play with some magnets. What do they notice? Do they stick together (attract) or push apart (repel)? </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How strong is the magnet? What can it pick up?</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What is attracted to the magnet? </a:t>
            </a:r>
            <a:endParaRPr lang="en-GB" sz="1200" dirty="0">
              <a:effectLst/>
              <a:latin typeface="Times New Roman"/>
              <a:ea typeface="Times New Roman"/>
            </a:endParaRPr>
          </a:p>
          <a:p>
            <a:pPr marL="342900" lvl="0" indent="-342900">
              <a:spcAft>
                <a:spcPts val="0"/>
              </a:spcAft>
              <a:buFont typeface="Arial"/>
              <a:buChar char="•"/>
              <a:tabLst>
                <a:tab pos="457200" algn="l"/>
              </a:tabLst>
            </a:pPr>
            <a:r>
              <a:rPr lang="en-GB" sz="1050" dirty="0">
                <a:effectLst/>
                <a:latin typeface="Calibri"/>
                <a:ea typeface="Times New Roman"/>
              </a:rPr>
              <a:t>Explore!</a:t>
            </a:r>
            <a:endParaRPr lang="en-GB" sz="1200" dirty="0">
              <a:effectLst/>
              <a:latin typeface="Times New Roman"/>
              <a:ea typeface="Times New Roman"/>
            </a:endParaRPr>
          </a:p>
          <a:p>
            <a:pPr>
              <a:spcAft>
                <a:spcPts val="0"/>
              </a:spcAft>
            </a:pPr>
            <a:r>
              <a:rPr lang="en-GB" sz="1050" dirty="0">
                <a:effectLst/>
                <a:latin typeface="Calibri"/>
                <a:ea typeface="Times New Roman"/>
              </a:rPr>
              <a:t> </a:t>
            </a:r>
            <a:endParaRPr lang="en-GB" sz="1200" dirty="0">
              <a:effectLst/>
              <a:latin typeface="Times New Roman"/>
              <a:ea typeface="Times New Roman"/>
            </a:endParaRPr>
          </a:p>
          <a:p>
            <a:pPr>
              <a:spcAft>
                <a:spcPts val="0"/>
              </a:spcAft>
            </a:pPr>
            <a:r>
              <a:rPr lang="en-GB" sz="1050" b="1" dirty="0">
                <a:effectLst/>
                <a:latin typeface="Calibri"/>
                <a:ea typeface="Times New Roman"/>
              </a:rPr>
              <a:t>Websites</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u="sng" dirty="0">
                <a:effectLst/>
                <a:latin typeface="Calibri"/>
                <a:ea typeface="Times New Roman"/>
              </a:rPr>
              <a:t>http://www.crickweb.co.uk</a:t>
            </a:r>
            <a:r>
              <a:rPr lang="en-GB" sz="1050" u="sng" dirty="0" smtClean="0">
                <a:effectLst/>
                <a:latin typeface="Calibri"/>
                <a:ea typeface="Times New Roman"/>
              </a:rPr>
              <a:t>/</a:t>
            </a:r>
            <a:r>
              <a:rPr lang="en-GB" sz="1050" u="none" strike="noStrike" dirty="0">
                <a:effectLst/>
                <a:latin typeface="Calibri"/>
                <a:ea typeface="Times New Roman"/>
              </a:rPr>
              <a:t> </a:t>
            </a:r>
            <a:endParaRPr lang="en-GB" sz="1200" dirty="0" smtClean="0">
              <a:effectLst/>
              <a:latin typeface="Times New Roman"/>
              <a:ea typeface="Times New Roman"/>
            </a:endParaRPr>
          </a:p>
          <a:p>
            <a:pPr marL="342900" lvl="0" indent="-342900">
              <a:spcAft>
                <a:spcPts val="0"/>
              </a:spcAft>
              <a:buFont typeface="Symbol"/>
              <a:buChar char=""/>
              <a:tabLst>
                <a:tab pos="457200" algn="l"/>
              </a:tabLst>
            </a:pPr>
            <a:r>
              <a:rPr lang="en-GB" sz="1050" u="sng" dirty="0" smtClean="0">
                <a:solidFill>
                  <a:srgbClr val="0000FF"/>
                </a:solidFill>
                <a:effectLst/>
                <a:latin typeface="Calibri"/>
                <a:ea typeface="Times New Roman"/>
                <a:hlinkClick r:id="rId8"/>
              </a:rPr>
              <a:t>http://www.bbc.co.uk/schools/scienceclips/</a:t>
            </a:r>
            <a:r>
              <a:rPr lang="en-GB" sz="1050" u="none" strike="noStrike" dirty="0">
                <a:effectLst/>
                <a:latin typeface="Calibri"/>
                <a:ea typeface="Times New Roman"/>
              </a:rPr>
              <a:t> </a:t>
            </a:r>
            <a:endParaRPr lang="en-GB" sz="1200" dirty="0">
              <a:effectLst/>
              <a:latin typeface="Times New Roman"/>
              <a:ea typeface="Times New Roman"/>
            </a:endParaRPr>
          </a:p>
          <a:p>
            <a:pPr marL="342900" lvl="0" indent="-342900">
              <a:spcAft>
                <a:spcPts val="0"/>
              </a:spcAft>
              <a:buFont typeface="Symbol"/>
              <a:buChar char=""/>
              <a:tabLst>
                <a:tab pos="457200" algn="l"/>
              </a:tabLst>
            </a:pPr>
            <a:r>
              <a:rPr lang="en-GB" sz="1050" u="sng" dirty="0">
                <a:effectLst/>
                <a:latin typeface="Calibri"/>
                <a:ea typeface="Times New Roman"/>
              </a:rPr>
              <a:t>http://</a:t>
            </a:r>
            <a:r>
              <a:rPr lang="en-GB" sz="1050" u="sng" dirty="0" smtClean="0">
                <a:effectLst/>
                <a:latin typeface="Calibri"/>
                <a:ea typeface="Times New Roman"/>
              </a:rPr>
              <a:t>www.tes.iboard.co.uk/player/index.htm</a:t>
            </a:r>
            <a:endParaRPr lang="en-GB" sz="1200" dirty="0">
              <a:effectLst/>
              <a:latin typeface="Times New Roman"/>
              <a:ea typeface="Times New Roman"/>
            </a:endParaRPr>
          </a:p>
          <a:p>
            <a:pPr>
              <a:spcAft>
                <a:spcPts val="0"/>
              </a:spcAft>
            </a:pPr>
            <a:r>
              <a:rPr lang="en-GB" sz="1000" dirty="0">
                <a:effectLst/>
                <a:latin typeface="SassoonPrimaryType"/>
                <a:ea typeface="Times New Roman"/>
              </a:rPr>
              <a:t> </a:t>
            </a:r>
            <a:endParaRPr lang="en-GB" sz="1200" dirty="0">
              <a:effectLst/>
              <a:latin typeface="Times New Roman"/>
              <a:ea typeface="Times New Roman"/>
            </a:endParaRPr>
          </a:p>
          <a:p>
            <a:pPr>
              <a:spcAft>
                <a:spcPts val="0"/>
              </a:spcAft>
            </a:pPr>
            <a:r>
              <a:rPr lang="en-GB" sz="1000" b="1" dirty="0">
                <a:effectLst/>
                <a:latin typeface="SassoonPrimaryType"/>
                <a:ea typeface="Times New Roman"/>
              </a:rPr>
              <a:t> </a:t>
            </a:r>
            <a:endParaRPr lang="en-GB" sz="1200" dirty="0">
              <a:effectLst/>
              <a:latin typeface="Times New Roman"/>
              <a:ea typeface="Times New Roman"/>
            </a:endParaRPr>
          </a:p>
          <a:p>
            <a:pPr>
              <a:spcAft>
                <a:spcPts val="0"/>
              </a:spcAft>
            </a:pPr>
            <a:r>
              <a:rPr lang="en-GB" sz="1200" b="1" u="none" strike="noStrike" dirty="0">
                <a:effectLst/>
                <a:latin typeface="Century Gothic"/>
                <a:ea typeface="Times New Roman"/>
              </a:rPr>
              <a:t> </a:t>
            </a:r>
            <a:endParaRPr lang="en-GB" sz="1200" dirty="0">
              <a:effectLst/>
              <a:latin typeface="Times New Roman"/>
              <a:ea typeface="Times New Roman"/>
            </a:endParaRPr>
          </a:p>
        </p:txBody>
      </p:sp>
      <p:sp>
        <p:nvSpPr>
          <p:cNvPr id="5" name="Rectangle 4"/>
          <p:cNvSpPr>
            <a:spLocks noChangeArrowheads="1"/>
          </p:cNvSpPr>
          <p:nvPr/>
        </p:nvSpPr>
        <p:spPr bwMode="auto">
          <a:xfrm>
            <a:off x="35496" y="0"/>
            <a:ext cx="8968972" cy="715645"/>
          </a:xfrm>
          <a:prstGeom prst="rect">
            <a:avLst/>
          </a:prstGeom>
          <a:noFill/>
          <a:ln w="9525">
            <a:solidFill>
              <a:srgbClr val="000000"/>
            </a:solidFill>
            <a:miter lim="800000"/>
            <a:headEnd/>
            <a:tailEnd/>
          </a:ln>
          <a:effectLst>
            <a:outerShdw dist="107763" dir="2700000" algn="ctr" rotWithShape="0">
              <a:srgbClr val="808080">
                <a:alpha val="50000"/>
              </a:srgbClr>
            </a:outerShdw>
          </a:effectLst>
          <a:extLst>
            <a:ext uri="{909E8E84-426E-40DD-AFC4-6F175D3DCCD1}">
              <a14:hiddenFill xmlns:a14="http://schemas.microsoft.com/office/drawing/2010/main">
                <a:solidFill>
                  <a:srgbClr val="000000"/>
                </a:solidFill>
              </a14:hiddenFill>
            </a:ext>
          </a:extLst>
        </p:spPr>
        <p:txBody>
          <a:bodyPr rot="0" vert="horz" wrap="square" lIns="91440" tIns="45720" rIns="91440" bIns="45720" anchor="t" anchorCtr="0" upright="1">
            <a:noAutofit/>
          </a:bodyPr>
          <a:lstStyle/>
          <a:p>
            <a:pPr algn="ctr">
              <a:spcAft>
                <a:spcPts val="0"/>
              </a:spcAft>
            </a:pPr>
            <a:r>
              <a:rPr lang="en-GB" sz="2400" b="1" dirty="0">
                <a:effectLst/>
                <a:latin typeface="SassoonPrimaryType"/>
                <a:ea typeface="Times New Roman"/>
              </a:rPr>
              <a:t>HELPFUL RESOURCES YOU CAN USE AT HOME</a:t>
            </a:r>
            <a:endParaRPr lang="en-GB" sz="1050" dirty="0">
              <a:effectLst/>
              <a:latin typeface="Times New Roman"/>
              <a:ea typeface="Times New Roman"/>
            </a:endParaRPr>
          </a:p>
        </p:txBody>
      </p:sp>
    </p:spTree>
    <p:extLst>
      <p:ext uri="{BB962C8B-B14F-4D97-AF65-F5344CB8AC3E}">
        <p14:creationId xmlns:p14="http://schemas.microsoft.com/office/powerpoint/2010/main" val="2032385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884</Words>
  <Application>Microsoft Office PowerPoint</Application>
  <PresentationFormat>On-screen Show (4:3)</PresentationFormat>
  <Paragraphs>149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Transition Meeting</vt:lpstr>
      <vt:lpstr>Purpose of the meeting</vt:lpstr>
      <vt:lpstr>New Year Three Classes for 2019-2020</vt:lpstr>
      <vt:lpstr>Transition</vt:lpstr>
      <vt:lpstr>Main Differences</vt:lpstr>
      <vt:lpstr>PowerPoint Presentation</vt:lpstr>
      <vt:lpstr>Times Tables</vt:lpstr>
      <vt:lpstr>Uniform</vt:lpstr>
      <vt:lpstr>PowerPoint Presentation</vt:lpstr>
      <vt:lpstr>PowerPoint Presentation</vt:lpstr>
      <vt:lpstr>There are several ways for you and the school to communicate with one another. Speaking with a member of staff at the start of the day End of day collection Sending a note  Parent/Carer Evenings Snippets Newsletter Reading Record/Log Curriculum Newsletter Website/ Twitter  Parenthub </vt:lpstr>
      <vt:lpstr>PowerPoint Presentation</vt:lpstr>
    </vt:vector>
  </TitlesOfParts>
  <Company>RM plc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Meeting</dc:title>
  <dc:creator>mkaitell.301</dc:creator>
  <cp:lastModifiedBy>mkaitell.301</cp:lastModifiedBy>
  <cp:revision>31</cp:revision>
  <dcterms:created xsi:type="dcterms:W3CDTF">2019-07-11T11:55:42Z</dcterms:created>
  <dcterms:modified xsi:type="dcterms:W3CDTF">2019-07-17T10:22:47Z</dcterms:modified>
</cp:coreProperties>
</file>